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4" r:id="rId2"/>
    <p:sldId id="257" r:id="rId3"/>
    <p:sldId id="365" r:id="rId4"/>
    <p:sldId id="366" r:id="rId5"/>
    <p:sldId id="367" r:id="rId6"/>
    <p:sldId id="272" r:id="rId7"/>
    <p:sldId id="273" r:id="rId8"/>
    <p:sldId id="259" r:id="rId9"/>
    <p:sldId id="368" r:id="rId10"/>
    <p:sldId id="277" r:id="rId11"/>
    <p:sldId id="263" r:id="rId12"/>
    <p:sldId id="264" r:id="rId13"/>
    <p:sldId id="265" r:id="rId14"/>
    <p:sldId id="267" r:id="rId15"/>
    <p:sldId id="274" r:id="rId16"/>
    <p:sldId id="275" r:id="rId17"/>
    <p:sldId id="294" r:id="rId18"/>
    <p:sldId id="295" r:id="rId19"/>
    <p:sldId id="296" r:id="rId20"/>
    <p:sldId id="297" r:id="rId21"/>
    <p:sldId id="302" r:id="rId22"/>
    <p:sldId id="301" r:id="rId23"/>
    <p:sldId id="303" r:id="rId24"/>
    <p:sldId id="369" r:id="rId25"/>
    <p:sldId id="370" r:id="rId26"/>
    <p:sldId id="371" r:id="rId27"/>
    <p:sldId id="372" r:id="rId28"/>
    <p:sldId id="300" r:id="rId29"/>
    <p:sldId id="279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51" r:id="rId43"/>
    <p:sldId id="289" r:id="rId44"/>
    <p:sldId id="385" r:id="rId45"/>
    <p:sldId id="386" r:id="rId46"/>
    <p:sldId id="293" r:id="rId47"/>
    <p:sldId id="298" r:id="rId48"/>
    <p:sldId id="387" r:id="rId49"/>
    <p:sldId id="299" r:id="rId50"/>
    <p:sldId id="388" r:id="rId51"/>
    <p:sldId id="389" r:id="rId52"/>
    <p:sldId id="390" r:id="rId53"/>
    <p:sldId id="316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345" r:id="rId70"/>
    <p:sldId id="406" r:id="rId71"/>
    <p:sldId id="407" r:id="rId72"/>
    <p:sldId id="408" r:id="rId73"/>
    <p:sldId id="409" r:id="rId74"/>
    <p:sldId id="410" r:id="rId75"/>
    <p:sldId id="411" r:id="rId76"/>
    <p:sldId id="412" r:id="rId77"/>
    <p:sldId id="413" r:id="rId78"/>
    <p:sldId id="414" r:id="rId79"/>
    <p:sldId id="415" r:id="rId80"/>
    <p:sldId id="416" r:id="rId81"/>
    <p:sldId id="417" r:id="rId82"/>
    <p:sldId id="418" r:id="rId83"/>
    <p:sldId id="419" r:id="rId84"/>
    <p:sldId id="420" r:id="rId85"/>
    <p:sldId id="421" r:id="rId86"/>
    <p:sldId id="422" r:id="rId87"/>
    <p:sldId id="423" r:id="rId88"/>
    <p:sldId id="424" r:id="rId89"/>
    <p:sldId id="425" r:id="rId90"/>
    <p:sldId id="426" r:id="rId91"/>
    <p:sldId id="427" r:id="rId92"/>
    <p:sldId id="428" r:id="rId93"/>
    <p:sldId id="429" r:id="rId94"/>
    <p:sldId id="430" r:id="rId95"/>
    <p:sldId id="431" r:id="rId96"/>
    <p:sldId id="432" r:id="rId97"/>
    <p:sldId id="433" r:id="rId98"/>
    <p:sldId id="434" r:id="rId99"/>
    <p:sldId id="435" r:id="rId100"/>
    <p:sldId id="437" r:id="rId101"/>
    <p:sldId id="438" r:id="rId102"/>
    <p:sldId id="440" r:id="rId103"/>
    <p:sldId id="441" r:id="rId104"/>
    <p:sldId id="442" r:id="rId105"/>
    <p:sldId id="443" r:id="rId106"/>
    <p:sldId id="444" r:id="rId107"/>
    <p:sldId id="446" r:id="rId108"/>
    <p:sldId id="447" r:id="rId109"/>
    <p:sldId id="449" r:id="rId110"/>
    <p:sldId id="450" r:id="rId111"/>
    <p:sldId id="451" r:id="rId112"/>
    <p:sldId id="452" r:id="rId113"/>
    <p:sldId id="453" r:id="rId114"/>
    <p:sldId id="454" r:id="rId115"/>
    <p:sldId id="455" r:id="rId116"/>
    <p:sldId id="457" r:id="rId117"/>
    <p:sldId id="458" r:id="rId118"/>
    <p:sldId id="459" r:id="rId119"/>
    <p:sldId id="460" r:id="rId120"/>
    <p:sldId id="461" r:id="rId121"/>
    <p:sldId id="462" r:id="rId122"/>
    <p:sldId id="463" r:id="rId123"/>
    <p:sldId id="466" r:id="rId124"/>
    <p:sldId id="467" r:id="rId125"/>
    <p:sldId id="468" r:id="rId126"/>
    <p:sldId id="469" r:id="rId127"/>
    <p:sldId id="306" r:id="rId128"/>
    <p:sldId id="470" r:id="rId129"/>
    <p:sldId id="471" r:id="rId130"/>
    <p:sldId id="472" r:id="rId131"/>
    <p:sldId id="473" r:id="rId132"/>
    <p:sldId id="474" r:id="rId133"/>
    <p:sldId id="475" r:id="rId134"/>
    <p:sldId id="476" r:id="rId135"/>
    <p:sldId id="477" r:id="rId136"/>
    <p:sldId id="258" r:id="rId137"/>
    <p:sldId id="363" r:id="rId138"/>
    <p:sldId id="325" r:id="rId139"/>
    <p:sldId id="326" r:id="rId140"/>
    <p:sldId id="330" r:id="rId141"/>
    <p:sldId id="327" r:id="rId142"/>
    <p:sldId id="328" r:id="rId143"/>
    <p:sldId id="329" r:id="rId144"/>
    <p:sldId id="333" r:id="rId145"/>
    <p:sldId id="334" r:id="rId146"/>
    <p:sldId id="353" r:id="rId147"/>
    <p:sldId id="354" r:id="rId148"/>
    <p:sldId id="362" r:id="rId149"/>
    <p:sldId id="361" r:id="rId150"/>
    <p:sldId id="360" r:id="rId151"/>
    <p:sldId id="359" r:id="rId152"/>
    <p:sldId id="358" r:id="rId153"/>
    <p:sldId id="357" r:id="rId154"/>
    <p:sldId id="356" r:id="rId155"/>
    <p:sldId id="355" r:id="rId156"/>
    <p:sldId id="332" r:id="rId157"/>
    <p:sldId id="352" r:id="rId158"/>
    <p:sldId id="331" r:id="rId159"/>
    <p:sldId id="335" r:id="rId160"/>
    <p:sldId id="336" r:id="rId161"/>
    <p:sldId id="337" r:id="rId162"/>
    <p:sldId id="338" r:id="rId163"/>
    <p:sldId id="339" r:id="rId164"/>
    <p:sldId id="340" r:id="rId165"/>
    <p:sldId id="341" r:id="rId166"/>
    <p:sldId id="342" r:id="rId167"/>
    <p:sldId id="343" r:id="rId168"/>
    <p:sldId id="364" r:id="rId169"/>
    <p:sldId id="344" r:id="rId170"/>
    <p:sldId id="346" r:id="rId171"/>
    <p:sldId id="280" r:id="rId172"/>
    <p:sldId id="308" r:id="rId173"/>
    <p:sldId id="281" r:id="rId174"/>
    <p:sldId id="347" r:id="rId175"/>
    <p:sldId id="309" r:id="rId176"/>
    <p:sldId id="282" r:id="rId177"/>
    <p:sldId id="283" r:id="rId178"/>
    <p:sldId id="284" r:id="rId179"/>
    <p:sldId id="348" r:id="rId180"/>
    <p:sldId id="285" r:id="rId181"/>
    <p:sldId id="310" r:id="rId182"/>
    <p:sldId id="268" r:id="rId183"/>
    <p:sldId id="319" r:id="rId184"/>
    <p:sldId id="320" r:id="rId185"/>
    <p:sldId id="349" r:id="rId186"/>
    <p:sldId id="311" r:id="rId187"/>
    <p:sldId id="286" r:id="rId188"/>
    <p:sldId id="287" r:id="rId189"/>
    <p:sldId id="312" r:id="rId190"/>
    <p:sldId id="313" r:id="rId191"/>
    <p:sldId id="288" r:id="rId192"/>
    <p:sldId id="290" r:id="rId193"/>
    <p:sldId id="291" r:id="rId194"/>
    <p:sldId id="269" r:id="rId195"/>
    <p:sldId id="321" r:id="rId196"/>
    <p:sldId id="322" r:id="rId197"/>
    <p:sldId id="323" r:id="rId198"/>
    <p:sldId id="350" r:id="rId199"/>
    <p:sldId id="292" r:id="rId200"/>
    <p:sldId id="314" r:id="rId201"/>
    <p:sldId id="315" r:id="rId202"/>
    <p:sldId id="270" r:id="rId203"/>
    <p:sldId id="317" r:id="rId204"/>
    <p:sldId id="318" r:id="rId205"/>
    <p:sldId id="480" r:id="rId206"/>
    <p:sldId id="479" r:id="rId2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B627FF7-12F5-4674-A932-C2EAE5E7B06A}">
          <p14:sldIdLst>
            <p14:sldId id="324"/>
          </p14:sldIdLst>
        </p14:section>
        <p14:section name="AWS" id="{77134724-7722-4043-A433-645724A6AF6D}">
          <p14:sldIdLst>
            <p14:sldId id="257"/>
            <p14:sldId id="365"/>
            <p14:sldId id="366"/>
            <p14:sldId id="367"/>
            <p14:sldId id="272"/>
            <p14:sldId id="273"/>
            <p14:sldId id="259"/>
            <p14:sldId id="368"/>
            <p14:sldId id="277"/>
            <p14:sldId id="263"/>
            <p14:sldId id="264"/>
            <p14:sldId id="265"/>
            <p14:sldId id="267"/>
            <p14:sldId id="274"/>
            <p14:sldId id="275"/>
            <p14:sldId id="294"/>
            <p14:sldId id="295"/>
            <p14:sldId id="296"/>
            <p14:sldId id="297"/>
            <p14:sldId id="302"/>
            <p14:sldId id="301"/>
            <p14:sldId id="303"/>
            <p14:sldId id="369"/>
            <p14:sldId id="370"/>
            <p14:sldId id="371"/>
            <p14:sldId id="372"/>
            <p14:sldId id="300"/>
            <p14:sldId id="279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51"/>
            <p14:sldId id="289"/>
            <p14:sldId id="385"/>
            <p14:sldId id="386"/>
            <p14:sldId id="293"/>
            <p14:sldId id="298"/>
            <p14:sldId id="387"/>
            <p14:sldId id="299"/>
            <p14:sldId id="388"/>
            <p14:sldId id="389"/>
            <p14:sldId id="390"/>
            <p14:sldId id="316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34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7"/>
            <p14:sldId id="438"/>
            <p14:sldId id="440"/>
            <p14:sldId id="441"/>
            <p14:sldId id="442"/>
            <p14:sldId id="443"/>
            <p14:sldId id="444"/>
            <p14:sldId id="446"/>
            <p14:sldId id="447"/>
            <p14:sldId id="449"/>
            <p14:sldId id="450"/>
            <p14:sldId id="451"/>
            <p14:sldId id="452"/>
            <p14:sldId id="453"/>
            <p14:sldId id="454"/>
            <p14:sldId id="455"/>
            <p14:sldId id="457"/>
            <p14:sldId id="458"/>
            <p14:sldId id="459"/>
            <p14:sldId id="460"/>
            <p14:sldId id="461"/>
            <p14:sldId id="462"/>
            <p14:sldId id="463"/>
            <p14:sldId id="466"/>
            <p14:sldId id="467"/>
            <p14:sldId id="468"/>
            <p14:sldId id="469"/>
            <p14:sldId id="306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258"/>
          </p14:sldIdLst>
        </p14:section>
        <p14:section name="Django" id="{DB484FD7-F55C-4ABA-8FA9-B1979614AE11}">
          <p14:sldIdLst>
            <p14:sldId id="363"/>
            <p14:sldId id="325"/>
            <p14:sldId id="326"/>
            <p14:sldId id="330"/>
            <p14:sldId id="327"/>
            <p14:sldId id="328"/>
            <p14:sldId id="329"/>
            <p14:sldId id="333"/>
            <p14:sldId id="334"/>
            <p14:sldId id="353"/>
            <p14:sldId id="354"/>
            <p14:sldId id="362"/>
            <p14:sldId id="361"/>
            <p14:sldId id="360"/>
            <p14:sldId id="359"/>
            <p14:sldId id="358"/>
            <p14:sldId id="357"/>
            <p14:sldId id="356"/>
            <p14:sldId id="355"/>
            <p14:sldId id="332"/>
            <p14:sldId id="352"/>
            <p14:sldId id="331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64"/>
            <p14:sldId id="344"/>
            <p14:sldId id="346"/>
            <p14:sldId id="280"/>
            <p14:sldId id="308"/>
            <p14:sldId id="281"/>
            <p14:sldId id="347"/>
            <p14:sldId id="309"/>
            <p14:sldId id="282"/>
            <p14:sldId id="283"/>
            <p14:sldId id="284"/>
            <p14:sldId id="348"/>
            <p14:sldId id="285"/>
            <p14:sldId id="310"/>
            <p14:sldId id="268"/>
            <p14:sldId id="319"/>
            <p14:sldId id="320"/>
            <p14:sldId id="349"/>
            <p14:sldId id="311"/>
            <p14:sldId id="286"/>
            <p14:sldId id="287"/>
            <p14:sldId id="312"/>
            <p14:sldId id="313"/>
            <p14:sldId id="288"/>
            <p14:sldId id="290"/>
            <p14:sldId id="291"/>
            <p14:sldId id="269"/>
            <p14:sldId id="321"/>
            <p14:sldId id="322"/>
            <p14:sldId id="323"/>
            <p14:sldId id="350"/>
            <p14:sldId id="292"/>
            <p14:sldId id="314"/>
            <p14:sldId id="315"/>
            <p14:sldId id="270"/>
            <p14:sldId id="317"/>
            <p14:sldId id="318"/>
          </p14:sldIdLst>
        </p14:section>
        <p14:section name="spring boot" id="{7916084B-57BD-407C-AD9D-44EDBC8C04DE}">
          <p14:sldIdLst>
            <p14:sldId id="480"/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3955" autoAdjust="0"/>
  </p:normalViewPr>
  <p:slideViewPr>
    <p:cSldViewPr snapToGrid="0">
      <p:cViewPr varScale="1">
        <p:scale>
          <a:sx n="49" d="100"/>
          <a:sy n="49" d="100"/>
        </p:scale>
        <p:origin x="91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16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67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81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6345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22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509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37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288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91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2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85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51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945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4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67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26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58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839B4-54E0-4180-8C6A-04B84BB0A65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084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sv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svg"/><Relationship Id="rId5" Type="http://schemas.openxmlformats.org/officeDocument/2006/relationships/image" Target="../media/image269.png"/><Relationship Id="rId4" Type="http://schemas.openxmlformats.org/officeDocument/2006/relationships/image" Target="../media/image268.svg"/><Relationship Id="rId9" Type="http://schemas.openxmlformats.org/officeDocument/2006/relationships/image" Target="../media/image27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YoChan1017/Django_openAI" TargetMode="External"/><Relationship Id="rId5" Type="http://schemas.openxmlformats.org/officeDocument/2006/relationships/image" Target="../media/image283.svg"/><Relationship Id="rId4" Type="http://schemas.openxmlformats.org/officeDocument/2006/relationships/image" Target="../media/image28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sv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37" Type="http://schemas.openxmlformats.org/officeDocument/2006/relationships/image" Target="../media/image39.png"/><Relationship Id="rId40" Type="http://schemas.openxmlformats.org/officeDocument/2006/relationships/image" Target="../media/image42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36" Type="http://schemas.openxmlformats.org/officeDocument/2006/relationships/image" Target="../media/image38.sv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35" Type="http://schemas.openxmlformats.org/officeDocument/2006/relationships/image" Target="../media/image37.png"/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6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jpeg"/><Relationship Id="rId5" Type="http://schemas.openxmlformats.org/officeDocument/2006/relationships/image" Target="../media/image361.jpeg"/><Relationship Id="rId4" Type="http://schemas.openxmlformats.org/officeDocument/2006/relationships/image" Target="../media/image274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sv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37" Type="http://schemas.openxmlformats.org/officeDocument/2006/relationships/image" Target="../media/image39.png"/><Relationship Id="rId40" Type="http://schemas.openxmlformats.org/officeDocument/2006/relationships/image" Target="../media/image42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36" Type="http://schemas.openxmlformats.org/officeDocument/2006/relationships/image" Target="../media/image38.sv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35" Type="http://schemas.openxmlformats.org/officeDocument/2006/relationships/image" Target="../media/image37.png"/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0.svg"/><Relationship Id="rId26" Type="http://schemas.openxmlformats.org/officeDocument/2006/relationships/image" Target="../media/image30.sv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38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19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8.svg"/><Relationship Id="rId2" Type="http://schemas.openxmlformats.org/officeDocument/2006/relationships/image" Target="../media/image4.jpeg"/><Relationship Id="rId16" Type="http://schemas.openxmlformats.org/officeDocument/2006/relationships/image" Target="../media/image22.svg"/><Relationship Id="rId20" Type="http://schemas.openxmlformats.org/officeDocument/2006/relationships/image" Target="../media/image2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32" Type="http://schemas.openxmlformats.org/officeDocument/2006/relationships/image" Target="../media/image36.png"/><Relationship Id="rId37" Type="http://schemas.openxmlformats.org/officeDocument/2006/relationships/image" Target="../media/image7.png"/><Relationship Id="rId40" Type="http://schemas.openxmlformats.org/officeDocument/2006/relationships/image" Target="../media/image46.sv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36" Type="http://schemas.openxmlformats.org/officeDocument/2006/relationships/image" Target="../media/image40.sv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Relationship Id="rId35" Type="http://schemas.openxmlformats.org/officeDocument/2006/relationships/image" Target="../media/image39.png"/><Relationship Id="rId8" Type="http://schemas.openxmlformats.org/officeDocument/2006/relationships/image" Target="../media/image12.sv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60654" y="2277255"/>
            <a:ext cx="4965111" cy="1022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6"/>
              </a:lnSpc>
            </a:pPr>
            <a:r>
              <a:rPr lang="en-US" sz="599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SOLAIM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0655" y="3286756"/>
            <a:ext cx="4725617" cy="34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ko-KR" altLang="en-US" sz="2241" dirty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Poppins"/>
                <a:sym typeface="Poppins"/>
              </a:rPr>
              <a:t>기술 문서</a:t>
            </a:r>
            <a:endParaRPr lang="en-US" sz="2241" dirty="0">
              <a:solidFill>
                <a:srgbClr val="FFFFFF"/>
              </a:solidFill>
              <a:latin typeface="굴림체" panose="020B0609000101010101" pitchFamily="49" charset="-127"/>
              <a:ea typeface="굴림체" panose="020B0609000101010101" pitchFamily="49" charset="-127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4315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5A7720D-556A-6BF7-6CFC-E372FA16A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/>
          <a:lstStyle/>
          <a:p>
            <a:r>
              <a:rPr lang="ko-KR" altLang="en-US" dirty="0" err="1"/>
              <a:t>키페어</a:t>
            </a:r>
            <a:r>
              <a:rPr lang="ko-KR" altLang="en-US" dirty="0"/>
              <a:t> 생성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89546"/>
            <a:ext cx="4283968" cy="55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984" y="2501528"/>
            <a:ext cx="453650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80480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E4D4A41-6869-5BA1-2931-72A02268F1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72ECE3-D296-427B-D10D-59F8CA53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altLang="ko-KR" dirty="0"/>
              <a:t>Framework + nginx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EA2C1-6CA7-282B-4704-E29B5A92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737" y="5576624"/>
            <a:ext cx="8686800" cy="1006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4F6FAE-D9FA-A41A-C4A5-1F4C39EC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788" y="1455991"/>
            <a:ext cx="8388424" cy="1243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DD7AF5-8CF3-8B2E-611A-B5166CCFF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242" y="2924303"/>
            <a:ext cx="8625791" cy="235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921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48AA35-8CFB-6631-E92F-538E43F302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F6B292-6CD4-49DA-912C-6253615D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F1735C-1450-3F62-0BEE-CF353EF3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768" y="1628800"/>
            <a:ext cx="8748464" cy="1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99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6A4021D-EC02-4841-D800-47065E7AD2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32F27F-1B0E-ABAD-FF8B-50C6BDA7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ko-KR" altLang="en-US" dirty="0" err="1"/>
              <a:t>백엔드</a:t>
            </a:r>
            <a:r>
              <a:rPr lang="en-US" altLang="ko-KR" dirty="0"/>
              <a:t>(WAS/API)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368DF-F466-B207-11D4-13A537A8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776" y="1417639"/>
            <a:ext cx="8604448" cy="27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540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69601D1-63BD-6E6D-DA69-489B6EFBBE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472A30-F275-0024-5D83-2B414C62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94E257-0913-8CAC-8476-0E966E76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99" y="1793638"/>
            <a:ext cx="3705225" cy="76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1DF6E7-6410-74E0-817D-353C5A08E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75" y="2708921"/>
            <a:ext cx="8604448" cy="1904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09883D-76CE-6878-7C20-ACCE7DD33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520" y="4920060"/>
            <a:ext cx="88392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92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C6CBC827-A7FD-C94B-F8BD-B5CDA4508F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588F69-249B-91AD-362D-0995AE0F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766F82-F0A1-4E3D-4352-9921948B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80" y="1700809"/>
            <a:ext cx="8483640" cy="16722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7175E2-8C05-8618-8F9A-3101D307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496" y="3514561"/>
            <a:ext cx="8483640" cy="11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889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D865709-1372-727C-84AB-D88AF48700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0966AB-B7D3-8727-62D5-D565CDB4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B9BE0D-DABB-F0B0-4788-843C5F88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852" y="1484785"/>
            <a:ext cx="7236296" cy="31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88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05D680A-F863-4915-2AD7-7FB16A031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D373E8-6EB3-C83D-2C71-18F35302F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34ECA-B8E8-F86E-6AC0-A17FD666384F}"/>
              </a:ext>
            </a:extLst>
          </p:cNvPr>
          <p:cNvSpPr txBox="1"/>
          <p:nvPr/>
        </p:nvSpPr>
        <p:spPr>
          <a:xfrm>
            <a:off x="1631504" y="1556792"/>
            <a:ext cx="9577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백그라운드에서 </a:t>
            </a:r>
            <a:r>
              <a:rPr lang="en-US" altLang="ko-KR" dirty="0"/>
              <a:t>Django </a:t>
            </a:r>
            <a:r>
              <a:rPr lang="ko-KR" altLang="en-US" dirty="0"/>
              <a:t>실행 명령어</a:t>
            </a:r>
            <a:r>
              <a:rPr lang="en-US" altLang="ko-KR" dirty="0"/>
              <a:t>(</a:t>
            </a:r>
            <a:r>
              <a:rPr lang="ko-KR" altLang="en-US" dirty="0"/>
              <a:t>실행 디렉토리 주의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venv</a:t>
            </a:r>
            <a:r>
              <a:rPr lang="en-US" altLang="ko-KR" dirty="0"/>
              <a:t>) ubuntu@ip-10-0-4-175:~/AI$ </a:t>
            </a:r>
            <a:r>
              <a:rPr lang="en-US" altLang="ko-KR" dirty="0" err="1"/>
              <a:t>nohup</a:t>
            </a:r>
            <a:r>
              <a:rPr lang="en-US" altLang="ko-KR" dirty="0"/>
              <a:t> python manage.py </a:t>
            </a:r>
            <a:r>
              <a:rPr lang="en-US" altLang="ko-KR" dirty="0" err="1"/>
              <a:t>runserver</a:t>
            </a:r>
            <a:r>
              <a:rPr lang="en-US" altLang="ko-KR" dirty="0"/>
              <a:t> 0.0.0.0:8000 &amp;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백그라운드에서 </a:t>
            </a:r>
            <a:r>
              <a:rPr lang="en-US" altLang="ko-KR" dirty="0"/>
              <a:t>JAVA </a:t>
            </a:r>
            <a:r>
              <a:rPr lang="ko-KR" altLang="en-US" dirty="0"/>
              <a:t>실행 명령어</a:t>
            </a:r>
            <a:r>
              <a:rPr lang="en-US" altLang="ko-KR" dirty="0"/>
              <a:t>(</a:t>
            </a:r>
            <a:r>
              <a:rPr lang="ko-KR" altLang="en-US" dirty="0"/>
              <a:t>실행 디렉토리 주의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venv</a:t>
            </a:r>
            <a:r>
              <a:rPr lang="en-US" altLang="ko-KR" dirty="0"/>
              <a:t>) ubuntu@ip-10-0-4-175:~/Backend/build/libs$ </a:t>
            </a:r>
            <a:r>
              <a:rPr lang="en-US" altLang="ko-KR" dirty="0" err="1"/>
              <a:t>nohup</a:t>
            </a:r>
            <a:r>
              <a:rPr lang="en-US" altLang="ko-KR" dirty="0"/>
              <a:t> java -jar sollaim-0.0.1-SNAPSHOT.jar &amp;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포트 확인 명령어 </a:t>
            </a:r>
            <a:r>
              <a:rPr lang="en-US" altLang="ko-KR" dirty="0" err="1"/>
              <a:t>ps</a:t>
            </a:r>
            <a:r>
              <a:rPr lang="en-US" altLang="ko-KR" dirty="0"/>
              <a:t> aux | grep java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608582-4D0A-B773-C558-66E1031F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49" y="4539208"/>
            <a:ext cx="77247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599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3B8A436-7FA5-0885-9A39-AA21F4074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BD4B49-CBC6-3A5C-4C64-F7DC494F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dirty="0"/>
              <a:t>Django, java</a:t>
            </a:r>
            <a:r>
              <a:rPr lang="ko-KR" altLang="en-US" dirty="0"/>
              <a:t> 가상환경 실행 시마다 자동시작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AC3A5-0293-9186-DBAF-460DB710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498079"/>
            <a:ext cx="8639944" cy="4104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6A7BA2-5DF2-24C1-EA33-2363AE8C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556" y="1844825"/>
            <a:ext cx="8279904" cy="5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7CFC678-A6B8-909D-82E7-224FC34E63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DFDB79-6557-8057-5BCB-47B364E06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099" y="30687"/>
            <a:ext cx="9905998" cy="147857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5FCAD-91F7-BBAB-40DE-3296350C6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83709"/>
            <a:ext cx="8686800" cy="36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925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6F9BB06-AD37-FC8D-2A5B-E93B51FA9E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3633E5-6C81-0A67-5F08-A19B2991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5" y="0"/>
            <a:ext cx="9905998" cy="1478570"/>
          </a:xfrm>
        </p:spPr>
        <p:txBody>
          <a:bodyPr/>
          <a:lstStyle/>
          <a:p>
            <a:r>
              <a:rPr lang="en-US" altLang="ko-KR" dirty="0"/>
              <a:t>AI(WAS/API)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E5C5FB-B4DB-B9DE-FA6A-1E4F24C7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84" y="1340769"/>
            <a:ext cx="8460432" cy="27549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03C0B2-64C2-266F-5C3B-0F93E1F8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784" y="4095735"/>
            <a:ext cx="8458200" cy="24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7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BDEDF1-B582-C642-88BD-4A47E21CFE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WEB Server(Public)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0768"/>
            <a:ext cx="4320480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496" y="1340768"/>
            <a:ext cx="4536504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625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4DB9442-8CC3-079B-95C2-D1AB75D05A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1B4D9-A6D5-A910-A978-D5841ED7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726"/>
            <a:ext cx="9905998" cy="147857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BEA01-7757-E877-6059-9A478220D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78" y="1525268"/>
            <a:ext cx="8839044" cy="2000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2BEB1B-F2C0-A2B0-EB02-6F71D2DE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78" y="3645024"/>
            <a:ext cx="883904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097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F71C837-CD16-AC2C-FB2A-24430A52DD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04C3D9-53CE-2543-6F4B-CE77A3456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628801"/>
            <a:ext cx="8229601" cy="22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475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79D904E-847E-32CB-3305-FE7468241E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7D8D71-394D-853F-806D-EBC958D5E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70" y="1988841"/>
            <a:ext cx="8767860" cy="15537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72B8BD-2DAD-C5D0-4CB3-DE1007E4B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9" y="1507977"/>
            <a:ext cx="8239125" cy="390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B6EB7E-3854-119B-4A06-A35E49508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743" y="3667820"/>
            <a:ext cx="8366515" cy="24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68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DDFB394-2646-09F5-D1A3-F2FB7165FB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ADC1D5-1B00-7CFC-65EB-CAE060DD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84" y="5589241"/>
            <a:ext cx="8460432" cy="10754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724C48-729A-C0C6-6612-786371BA0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056" y="1628800"/>
            <a:ext cx="8135888" cy="27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652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137CE14-A7B3-D89C-698A-92E8039DD6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36747E-2E43-AA1B-9802-C39599E8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4" y="3068960"/>
            <a:ext cx="7968952" cy="33272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780F78-F1E7-0E06-A6A7-67BA56307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263528"/>
            <a:ext cx="7429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23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8392210-64D0-1273-FCD8-3F87148AE3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C4DBB-8AF3-868B-ADBE-B871F391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8" y="2233067"/>
            <a:ext cx="8315325" cy="2726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8808C6-96BA-106D-AC2B-131C12F3A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170" y="1556793"/>
            <a:ext cx="80105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05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AD96FDF-F498-1366-71EA-18A80DB442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773CE2-DD38-B96E-E1E6-EF51BDA3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689"/>
            <a:ext cx="9905998" cy="1478570"/>
          </a:xfrm>
        </p:spPr>
        <p:txBody>
          <a:bodyPr/>
          <a:lstStyle/>
          <a:p>
            <a:r>
              <a:rPr lang="ko-KR" altLang="en-US" dirty="0" err="1"/>
              <a:t>프론트엔드</a:t>
            </a:r>
            <a:r>
              <a:rPr lang="en-US" altLang="ko-KR" dirty="0"/>
              <a:t>(WEB)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4AE67D-8171-90D8-A959-4E0ADA16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44" y="1463113"/>
            <a:ext cx="8351912" cy="23475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FA43B1-BE10-E55E-920E-202EE082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044" y="4221088"/>
            <a:ext cx="8351912" cy="16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895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1E9EFD5C-9BBE-A0C5-AC43-7E7EFD5E8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F52D6-4573-A5F6-B4EF-0DE66034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54" y="1417639"/>
            <a:ext cx="8209141" cy="1754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26BB0F-9210-E84C-36C5-566D0D59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827" y="3172265"/>
            <a:ext cx="8100392" cy="25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679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8FAE841-A561-5094-C4C5-48BCE2B09D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E7D64D-5595-3F12-547E-06D1146F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64" y="1556793"/>
            <a:ext cx="8190656" cy="28740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DA6E86-AC2A-EECE-2C5C-A5904BAA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630" y="4569985"/>
            <a:ext cx="8630740" cy="14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15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B0B2446-98B7-8D28-6CAB-1DBD5AD9B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842C7-44E8-EE4B-7907-EA5722D3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21" y="1421451"/>
            <a:ext cx="8190656" cy="26580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F6D5AA-7C2F-3552-D286-22A55CD6D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36" y="4221088"/>
            <a:ext cx="8495928" cy="17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8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1BBA5DA-C525-F7AB-D8C6-3B06D0824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WAS, API Server(Private)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96752"/>
            <a:ext cx="4536504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496" y="1169798"/>
            <a:ext cx="4536504" cy="557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69420"/>
            <a:ext cx="4355976" cy="5571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9006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4BEBA16-765C-5231-5674-0135E3F5DA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FF1A9-E0AF-79A1-93CB-0560318C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46" y="1484784"/>
            <a:ext cx="7961709" cy="49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57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B94F9FE-DCF9-8E3B-769B-16456E915A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4B284D-A0C8-7C53-8C00-510AE9FEB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CA0ACA-ABFC-43BC-E803-07FFBF9C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44" y="1628801"/>
            <a:ext cx="8351912" cy="28803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DB7C62-3990-D696-97EE-84B430E82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36" y="4526983"/>
            <a:ext cx="8495928" cy="22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28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0D45D9D-5DD3-A944-E50E-16B3A63F78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2222-D455-68F6-1488-8AF24165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56" y="1556792"/>
            <a:ext cx="7811288" cy="54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53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825E340-4FBC-21F6-9266-2FD6270211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FC8B8E-2BD1-A9A0-4898-79B2F502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852" y="1484785"/>
            <a:ext cx="7236296" cy="47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597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22368A7-C314-996C-D2F6-CC8C0B4A6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3E3752-DD91-AF0A-6943-7594AD0E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/>
          <a:lstStyle/>
          <a:p>
            <a:r>
              <a:rPr lang="en-US" altLang="ko-KR" dirty="0"/>
              <a:t>NAT </a:t>
            </a:r>
            <a:r>
              <a:rPr lang="ko-KR" altLang="en-US" dirty="0"/>
              <a:t>게이트웨이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6AB48-54A0-6062-AEB8-3541634E9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816" y="1124745"/>
            <a:ext cx="7884368" cy="48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875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54484C5-E6F5-605E-7A57-EDB3F871E0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AA144D-1461-9B68-B2F5-A5714DEB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NAT </a:t>
            </a:r>
            <a:r>
              <a:rPr lang="ko-KR" altLang="en-US" dirty="0"/>
              <a:t>게이트웨이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AC2BE0-7E50-AF2F-B283-ECD04400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80" y="1556793"/>
            <a:ext cx="8532440" cy="1944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9F4C1-14F1-C5E5-ACF0-A545BF5C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808" y="3481917"/>
            <a:ext cx="8028384" cy="27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619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B4BF518-630D-C2CD-0188-CA93E427CD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5F157C-B472-6B66-6288-DD9CC1CC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/>
          <a:lstStyle/>
          <a:p>
            <a:r>
              <a:rPr lang="en-US" altLang="ko-KR" dirty="0"/>
              <a:t>NAT </a:t>
            </a:r>
            <a:r>
              <a:rPr lang="ko-KR" altLang="en-US" dirty="0"/>
              <a:t>게이트웨이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6527-F19B-FA0F-AC45-E6EB4EE5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88" y="1196752"/>
            <a:ext cx="7931224" cy="20994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402AED-616E-7C41-B9B4-C3A48B2D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3645024"/>
            <a:ext cx="8064896" cy="27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80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B2CBCAC-978E-D433-2985-E1DC8B109D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Auto Scaling </a:t>
            </a:r>
            <a:r>
              <a:rPr lang="ko-KR" altLang="en-US" dirty="0"/>
              <a:t>그룹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BDA99-0338-616C-A456-C4976A505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80" y="908720"/>
            <a:ext cx="8532440" cy="27363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0B8983-BD52-50DC-9886-43274797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796" y="3789040"/>
            <a:ext cx="8244408" cy="289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9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D0F1C4C-2914-6844-57CE-BA77EC3044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F3AB0C-82FB-3FC5-123C-CBCDCCEF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Auto Scaling(</a:t>
            </a:r>
            <a:r>
              <a:rPr lang="ko-KR" altLang="en-US" dirty="0"/>
              <a:t>템플릿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8ABC7-42E2-A3A4-1A5D-D009FFCD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31" y="1052737"/>
            <a:ext cx="7596336" cy="2019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46E921-32F4-EA33-D4A1-C26FD4D7D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54" y="3356992"/>
            <a:ext cx="721809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50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FA96DD4-6601-9A58-28DB-D839DE1A16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9537CB-6E97-74BB-E3C5-9A191F17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Auto Scaling(</a:t>
            </a:r>
            <a:r>
              <a:rPr lang="ko-KR" altLang="en-US" dirty="0"/>
              <a:t>템플릿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A62FD-DA61-E4D7-CEA8-1AFBB1D4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36" y="908721"/>
            <a:ext cx="7524328" cy="2664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57F89C-FDF2-7355-A3B7-D67822086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852" y="3752133"/>
            <a:ext cx="7236296" cy="28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0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6BDDC23-36A3-81D6-5F77-9A9129B6C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DB Server(Private)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96752"/>
            <a:ext cx="4355976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12" y="1193507"/>
            <a:ext cx="4392488" cy="547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8484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3995B6E-BBCE-B156-7BAD-323D51D1C7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C86196-03B9-5AD0-F996-E7167429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Auto Scaling(</a:t>
            </a:r>
            <a:r>
              <a:rPr lang="ko-KR" altLang="en-US" dirty="0"/>
              <a:t>템플릿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45A5AE-8670-28AD-4FF0-92C3FA155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84" y="1556792"/>
            <a:ext cx="8460432" cy="20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566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8527FE4-0060-D467-E115-B1A0999C2D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3A9AE5-4534-874A-04CB-35D3159C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Auto Scaling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281B61-D0EA-2931-2C73-F42E2A3F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20" y="908721"/>
            <a:ext cx="7812360" cy="252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67461B-9AF5-C4F4-E6A4-A2827DE7B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00" y="3666492"/>
            <a:ext cx="7343800" cy="29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136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F855CA5F-7F49-03E9-7EFC-C89BB49AA1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826E43-0DEC-63AF-4F44-3A4E437E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Auto Scaling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18D69F-F749-CC79-BA79-52950484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20" y="951353"/>
            <a:ext cx="7812360" cy="2298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3B023-857D-8A2D-D3E0-44EF0E408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10" y="3429001"/>
            <a:ext cx="8478180" cy="3287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E94CA0-92B1-85FB-0C39-E1F68C80A401}"/>
              </a:ext>
            </a:extLst>
          </p:cNvPr>
          <p:cNvSpPr txBox="1"/>
          <p:nvPr/>
        </p:nvSpPr>
        <p:spPr>
          <a:xfrm>
            <a:off x="6128466" y="531339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고가용성을 위한 가용영역 설정</a:t>
            </a:r>
          </a:p>
        </p:txBody>
      </p:sp>
    </p:spTree>
    <p:extLst>
      <p:ext uri="{BB962C8B-B14F-4D97-AF65-F5344CB8AC3E}">
        <p14:creationId xmlns:p14="http://schemas.microsoft.com/office/powerpoint/2010/main" val="15730930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647824D-0D6B-7493-2C0B-F67D9A827E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4A16ED-F44D-5C08-AD09-B4427044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Auto Scaling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58553B-1E46-03C9-58DC-978303C7B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45" y="1628801"/>
            <a:ext cx="7845710" cy="50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5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114D55E-18C4-FC28-614C-89C71A7CA3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7C92AB-E3D9-2A90-A396-7945E03C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Auto Scaling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FF5B70-242D-D36C-F971-47B0BC610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804" y="1124745"/>
            <a:ext cx="8100392" cy="447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176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B01032C-B222-54F4-80E4-26B55C8BF8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D0F0C8-2B28-8CFD-94E2-5607FD26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Auto Scaling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4457C0-94DB-F3FA-0115-3A4D15AC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10" y="908720"/>
            <a:ext cx="7038528" cy="252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09B5FB-DFCA-F45F-D56C-A86715952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84" y="3717033"/>
            <a:ext cx="763183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543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3FC0B366-CD57-153D-6477-77BF64EA2E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" name="Graphic 19" descr="AWS CodeBuild service icon.">
            <a:extLst>
              <a:ext uri="{FF2B5EF4-FFF2-40B4-BE49-F238E27FC236}">
                <a16:creationId xmlns:a16="http://schemas.microsoft.com/office/drawing/2014/main" id="{823B5354-3C93-4DED-90C0-6075041F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526906" y="2924943"/>
            <a:ext cx="669195" cy="66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453C2415-DFB6-4CF3-B9FB-FB7D9F67D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1028" y="3632677"/>
            <a:ext cx="13209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CodeBuild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21" descr="AWS CodeCommit service icon.">
            <a:extLst>
              <a:ext uri="{FF2B5EF4-FFF2-40B4-BE49-F238E27FC236}">
                <a16:creationId xmlns:a16="http://schemas.microsoft.com/office/drawing/2014/main" id="{A41E7752-61D7-48D5-90F5-E5DF8295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6816081" y="2924943"/>
            <a:ext cx="669195" cy="66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A0AB48E0-E259-464E-80FF-81A09C120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9883" y="3630485"/>
            <a:ext cx="16215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CodeCommit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23" descr="AWS CodeDeploy service icon.">
            <a:extLst>
              <a:ext uri="{FF2B5EF4-FFF2-40B4-BE49-F238E27FC236}">
                <a16:creationId xmlns:a16="http://schemas.microsoft.com/office/drawing/2014/main" id="{ECD5472E-D3BA-45FC-96B2-D8978840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100494" y="2924943"/>
            <a:ext cx="669195" cy="66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B57019BD-B033-44DE-A918-9F6D933D2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9962" y="3636347"/>
            <a:ext cx="14102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CodeDeploy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A0AB48E0-E259-464E-80FF-81A09C120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5127" y="399020"/>
            <a:ext cx="54353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3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CI/CD Pipeline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924943"/>
            <a:ext cx="669195" cy="66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453C2415-DFB6-4CF3-B9FB-FB7D9F67D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715" y="3600712"/>
            <a:ext cx="13209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</a:t>
            </a: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Hub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405659" y="3259540"/>
            <a:ext cx="795368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5544515" y="3259539"/>
            <a:ext cx="795368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7934593" y="3259541"/>
            <a:ext cx="795368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9784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4"/>
          <p:cNvGrpSpPr/>
          <p:nvPr/>
        </p:nvGrpSpPr>
        <p:grpSpPr>
          <a:xfrm>
            <a:off x="1075953" y="409324"/>
            <a:ext cx="10304043" cy="6039351"/>
            <a:chOff x="0" y="0"/>
            <a:chExt cx="1553952" cy="1226517"/>
          </a:xfrm>
        </p:grpSpPr>
        <p:sp>
          <p:nvSpPr>
            <p:cNvPr id="18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72" y="3910530"/>
            <a:ext cx="1474509" cy="14745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970" y="1149176"/>
            <a:ext cx="1747101" cy="17471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36" y="914865"/>
            <a:ext cx="2622498" cy="2622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217" y="1973343"/>
            <a:ext cx="1992455" cy="1992455"/>
          </a:xfrm>
          <a:prstGeom prst="rect">
            <a:avLst/>
          </a:prstGeom>
        </p:spPr>
      </p:pic>
      <p:pic>
        <p:nvPicPr>
          <p:cNvPr id="2056" name="Picture 8" descr="Doten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34" y="4823342"/>
            <a:ext cx="1123393" cy="11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755" y="4502826"/>
            <a:ext cx="1945849" cy="19458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59" y="3242162"/>
            <a:ext cx="2306426" cy="11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396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92513" y="950142"/>
            <a:ext cx="1662151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64"/>
              </a:lnSpc>
            </a:pPr>
            <a:r>
              <a:rPr lang="ko-KR" altLang="en-US" sz="504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목차</a:t>
            </a:r>
            <a:endParaRPr lang="en-US" sz="504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892513" y="2072501"/>
            <a:ext cx="3179866" cy="501017"/>
            <a:chOff x="892513" y="2261037"/>
            <a:chExt cx="3179866" cy="501017"/>
          </a:xfrm>
        </p:grpSpPr>
        <p:grpSp>
          <p:nvGrpSpPr>
            <p:cNvPr id="4" name="Group 4"/>
            <p:cNvGrpSpPr/>
            <p:nvPr/>
          </p:nvGrpSpPr>
          <p:grpSpPr>
            <a:xfrm>
              <a:off x="892513" y="2261037"/>
              <a:ext cx="3179866" cy="501017"/>
              <a:chOff x="0" y="0"/>
              <a:chExt cx="1553952" cy="122651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341242" y="2370991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프로젝트 구조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92513" y="2683472"/>
            <a:ext cx="3179866" cy="501017"/>
            <a:chOff x="892513" y="2872008"/>
            <a:chExt cx="3179866" cy="501017"/>
          </a:xfrm>
        </p:grpSpPr>
        <p:grpSp>
          <p:nvGrpSpPr>
            <p:cNvPr id="16" name="Group 4"/>
            <p:cNvGrpSpPr/>
            <p:nvPr/>
          </p:nvGrpSpPr>
          <p:grpSpPr>
            <a:xfrm>
              <a:off x="892513" y="2872008"/>
              <a:ext cx="3179866" cy="501017"/>
              <a:chOff x="0" y="0"/>
              <a:chExt cx="1553952" cy="1226517"/>
            </a:xfrm>
          </p:grpSpPr>
          <p:sp>
            <p:nvSpPr>
              <p:cNvPr id="17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" name="TextBox 7"/>
            <p:cNvSpPr txBox="1"/>
            <p:nvPr/>
          </p:nvSpPr>
          <p:spPr>
            <a:xfrm>
              <a:off x="1341242" y="2981962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데이터베이스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92513" y="3292294"/>
            <a:ext cx="3179866" cy="501017"/>
            <a:chOff x="892513" y="3480830"/>
            <a:chExt cx="3179866" cy="501017"/>
          </a:xfrm>
        </p:grpSpPr>
        <p:grpSp>
          <p:nvGrpSpPr>
            <p:cNvPr id="20" name="Group 4"/>
            <p:cNvGrpSpPr/>
            <p:nvPr/>
          </p:nvGrpSpPr>
          <p:grpSpPr>
            <a:xfrm>
              <a:off x="892513" y="3480830"/>
              <a:ext cx="3179866" cy="501017"/>
              <a:chOff x="0" y="0"/>
              <a:chExt cx="1553952" cy="1226517"/>
            </a:xfrm>
          </p:grpSpPr>
          <p:sp>
            <p:nvSpPr>
              <p:cNvPr id="21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" name="TextBox 7"/>
            <p:cNvSpPr txBox="1"/>
            <p:nvPr/>
          </p:nvSpPr>
          <p:spPr>
            <a:xfrm>
              <a:off x="1341242" y="3590784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가상환경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92513" y="3877771"/>
            <a:ext cx="3179866" cy="501017"/>
            <a:chOff x="892513" y="4066307"/>
            <a:chExt cx="3179866" cy="501017"/>
          </a:xfrm>
        </p:grpSpPr>
        <p:grpSp>
          <p:nvGrpSpPr>
            <p:cNvPr id="24" name="Group 4"/>
            <p:cNvGrpSpPr/>
            <p:nvPr/>
          </p:nvGrpSpPr>
          <p:grpSpPr>
            <a:xfrm>
              <a:off x="892513" y="4066307"/>
              <a:ext cx="3179866" cy="501017"/>
              <a:chOff x="0" y="0"/>
              <a:chExt cx="1553952" cy="1226517"/>
            </a:xfrm>
          </p:grpSpPr>
          <p:sp>
            <p:nvSpPr>
              <p:cNvPr id="25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" name="TextBox 7"/>
            <p:cNvSpPr txBox="1"/>
            <p:nvPr/>
          </p:nvSpPr>
          <p:spPr>
            <a:xfrm>
              <a:off x="1341242" y="4176261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패키지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92513" y="4489448"/>
            <a:ext cx="3179866" cy="501017"/>
            <a:chOff x="892513" y="4677984"/>
            <a:chExt cx="3179866" cy="501017"/>
          </a:xfrm>
        </p:grpSpPr>
        <p:grpSp>
          <p:nvGrpSpPr>
            <p:cNvPr id="36" name="Group 4"/>
            <p:cNvGrpSpPr/>
            <p:nvPr/>
          </p:nvGrpSpPr>
          <p:grpSpPr>
            <a:xfrm>
              <a:off x="892513" y="4677984"/>
              <a:ext cx="3179866" cy="501017"/>
              <a:chOff x="0" y="0"/>
              <a:chExt cx="1553952" cy="1226517"/>
            </a:xfrm>
          </p:grpSpPr>
          <p:sp>
            <p:nvSpPr>
              <p:cNvPr id="37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" name="TextBox 7"/>
            <p:cNvSpPr txBox="1"/>
            <p:nvPr/>
          </p:nvSpPr>
          <p:spPr>
            <a:xfrm>
              <a:off x="1341242" y="4787938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</a:t>
              </a:r>
              <a:r>
                <a:rPr lang="en-US" altLang="ko-KR" sz="1673" b="1" dirty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Django </a:t>
              </a:r>
              <a:r>
                <a:rPr lang="ko-KR" altLang="en-US" sz="1673" b="1" dirty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앱 설명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4" name="AutoShape 2"/>
          <p:cNvSpPr/>
          <p:nvPr/>
        </p:nvSpPr>
        <p:spPr>
          <a:xfrm>
            <a:off x="6796725" y="0"/>
            <a:ext cx="5427701" cy="6858000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3"/>
          <p:cNvSpPr/>
          <p:nvPr/>
        </p:nvSpPr>
        <p:spPr>
          <a:xfrm>
            <a:off x="6796725" y="0"/>
            <a:ext cx="4232636" cy="6858000"/>
          </a:xfrm>
          <a:custGeom>
            <a:avLst/>
            <a:gdLst/>
            <a:ahLst/>
            <a:cxnLst/>
            <a:rect l="l" t="t" r="r" b="b"/>
            <a:pathLst>
              <a:path w="5922550" h="10287000">
                <a:moveTo>
                  <a:pt x="0" y="0"/>
                </a:moveTo>
                <a:lnTo>
                  <a:pt x="5922551" y="0"/>
                </a:lnTo>
                <a:lnTo>
                  <a:pt x="59225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79128" r="-8108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8" name="Freeform 7"/>
          <p:cNvSpPr/>
          <p:nvPr/>
        </p:nvSpPr>
        <p:spPr>
          <a:xfrm>
            <a:off x="11305619" y="433631"/>
            <a:ext cx="610122" cy="586757"/>
          </a:xfrm>
          <a:custGeom>
            <a:avLst/>
            <a:gdLst/>
            <a:ahLst/>
            <a:cxnLst/>
            <a:rect l="l" t="t" r="r" b="b"/>
            <a:pathLst>
              <a:path w="811750" h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5619" y="5971933"/>
            <a:ext cx="630013" cy="6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447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17715" y="1176513"/>
            <a:ext cx="3016577" cy="4580215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84538" y="1507102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ko-KR" alt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프로젝트</a:t>
            </a:r>
            <a:r>
              <a:rPr lang="en-US" altLang="ko-KR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ko-KR" alt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구조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84538" y="2773990"/>
            <a:ext cx="583661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메인 폴더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환경변수 외 기본 설정 관리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 = 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openAI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및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템플릿 설정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travel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선택한 여행지에 따른 관광지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개 추천</a:t>
            </a: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chatbot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</a:t>
            </a:r>
            <a:r>
              <a:rPr lang="ko-KR" altLang="en-US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생성형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를 활용한 정보 추출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선택한 여행지 및 여행 기간에 따른 초기 일정 생성</a:t>
            </a: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프로젝트 가상환경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manage.py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프로젝트를 관리하거나 실행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requirements.txt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패키지 모음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env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OPENAI_API_KEY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및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MySQL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계정 관리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590255" y="1318613"/>
            <a:ext cx="2856322" cy="4352573"/>
            <a:chOff x="895547" y="1761879"/>
            <a:chExt cx="2507530" cy="450182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547" y="1761879"/>
              <a:ext cx="2507530" cy="4501822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018094" y="2161167"/>
              <a:ext cx="2290713" cy="23919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18094" y="5564243"/>
              <a:ext cx="2262434" cy="348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18094" y="4885234"/>
              <a:ext cx="2262434" cy="348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5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A51B0FC-1682-3FD8-3F73-3C4D9823FA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보안그룹 설정</a:t>
            </a:r>
            <a:r>
              <a:rPr lang="en-US" altLang="ko-KR" dirty="0"/>
              <a:t>(WEB)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79" y="908720"/>
            <a:ext cx="751205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384" y="4293096"/>
            <a:ext cx="7560840" cy="229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582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92513" y="1138678"/>
            <a:ext cx="6441485" cy="83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4"/>
              </a:lnSpc>
            </a:pPr>
            <a:r>
              <a:rPr lang="en-US" sz="504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2513" y="2298744"/>
            <a:ext cx="3202279" cy="4318872"/>
            <a:chOff x="0" y="0"/>
            <a:chExt cx="1553952" cy="1226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85266" y="2557395"/>
            <a:ext cx="2446385" cy="2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ko-KR" alt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여행 정보 관련 </a:t>
            </a:r>
            <a:r>
              <a:rPr lang="ko-KR" altLang="en-US" sz="1673" b="1" dirty="0" err="1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데이터셋</a:t>
            </a:r>
            <a:endParaRPr lang="en-US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494861" y="2298744"/>
            <a:ext cx="3202279" cy="4318872"/>
            <a:chOff x="0" y="0"/>
            <a:chExt cx="1553952" cy="12265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87614" y="2557395"/>
            <a:ext cx="2446385" cy="2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altLang="ko-KR" sz="1673" b="1" dirty="0" err="1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ChatBot</a:t>
            </a:r>
            <a:r>
              <a:rPr lang="ko-KR" alt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세션 정보</a:t>
            </a:r>
            <a:endParaRPr lang="en-US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097208" y="2298744"/>
            <a:ext cx="3202279" cy="4318872"/>
            <a:chOff x="0" y="0"/>
            <a:chExt cx="1553952" cy="12265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89961" y="2557395"/>
            <a:ext cx="2446385" cy="2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관리</a:t>
            </a:r>
            <a:endParaRPr lang="en-US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1415510" y="3720798"/>
            <a:ext cx="2429263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attractions</a:t>
            </a: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restaurants</a:t>
            </a:r>
          </a:p>
          <a:p>
            <a:pPr>
              <a:lnSpc>
                <a:spcPts val="2341"/>
              </a:lnSpc>
            </a:pPr>
            <a:endParaRPr lang="af-ZA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accommodations</a:t>
            </a:r>
            <a:endParaRPr lang="en-US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4863803" y="3868275"/>
            <a:ext cx="2494006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chatbot_chatsession</a:t>
            </a: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chatbot_chatmessage</a:t>
            </a:r>
          </a:p>
          <a:p>
            <a:pPr>
              <a:lnSpc>
                <a:spcPts val="2341"/>
              </a:lnSpc>
            </a:pPr>
            <a:endParaRPr lang="af-ZA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8148095" y="3130892"/>
            <a:ext cx="3130116" cy="2654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auth_group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auth_group_permissions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auth_permission Django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auth_user_groups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auth_user_user_permissions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django_admin_log Django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django_content_type Django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django_migrations Django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django_session</a:t>
            </a:r>
          </a:p>
        </p:txBody>
      </p:sp>
    </p:spTree>
    <p:extLst>
      <p:ext uri="{BB962C8B-B14F-4D97-AF65-F5344CB8AC3E}">
        <p14:creationId xmlns:p14="http://schemas.microsoft.com/office/powerpoint/2010/main" val="40668120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61554" y="565608"/>
            <a:ext cx="4867871" cy="3073138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57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관광지 데이터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attractions_table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59" y="650148"/>
            <a:ext cx="4710260" cy="28803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946563"/>
              </p:ext>
            </p:extLst>
          </p:nvPr>
        </p:nvGraphicFramePr>
        <p:xfrm>
          <a:off x="593875" y="4499057"/>
          <a:ext cx="11246190" cy="1249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24619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688564527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944786188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205856984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2459078957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2089528416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099872333"/>
                    </a:ext>
                  </a:extLst>
                </a:gridCol>
              </a:tblGrid>
              <a:tr h="286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Num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Chity2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City3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City4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Bummum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Roadadd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94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관광지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면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주소의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번지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도로명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321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47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72638" y="763572"/>
            <a:ext cx="4867871" cy="2253006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46961" y="763572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46961" y="2437172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음식점 데이터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restaurants_table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12" y="834256"/>
            <a:ext cx="4696769" cy="2097481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29086"/>
              </p:ext>
            </p:extLst>
          </p:nvPr>
        </p:nvGraphicFramePr>
        <p:xfrm>
          <a:off x="2017335" y="4406810"/>
          <a:ext cx="7905317" cy="10311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29331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3688564527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3944786188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3205856984"/>
                    </a:ext>
                  </a:extLst>
                </a:gridCol>
              </a:tblGrid>
              <a:tr h="360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Num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Call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Post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Address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223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전화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우편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식당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223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1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2093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72638" y="923827"/>
            <a:ext cx="4867871" cy="2158738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5046" y="827629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5046" y="2510656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숙소 데이터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accommodations_table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77" y="1013487"/>
            <a:ext cx="4696132" cy="195595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61080"/>
              </p:ext>
            </p:extLst>
          </p:nvPr>
        </p:nvGraphicFramePr>
        <p:xfrm>
          <a:off x="2707062" y="4751109"/>
          <a:ext cx="6777876" cy="107561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29646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3688564527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3944786188"/>
                    </a:ext>
                  </a:extLst>
                </a:gridCol>
              </a:tblGrid>
              <a:tr h="37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Num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Address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Latitude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Longitude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3497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숙소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위도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경도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34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822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027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61554" y="867262"/>
            <a:ext cx="4867871" cy="246982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ChatBot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사용자별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세션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</a:t>
            </a:r>
          </a:p>
          <a:p>
            <a:pPr>
              <a:lnSpc>
                <a:spcPts val="2388"/>
              </a:lnSpc>
            </a:pPr>
            <a:r>
              <a:rPr lang="en-US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chatbot_chatsession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800542"/>
              </p:ext>
            </p:extLst>
          </p:nvPr>
        </p:nvGraphicFramePr>
        <p:xfrm>
          <a:off x="1691155" y="4663524"/>
          <a:ext cx="9041015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08203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1808203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808203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808203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808203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필드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session_id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location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days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created_at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여행 장소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여행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생성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CharField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CharField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IntegerField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DateTimeField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72" y="987115"/>
            <a:ext cx="4664725" cy="219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100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61554" y="867262"/>
            <a:ext cx="4867871" cy="246982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ChatBot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57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각 세션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대화 기록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chatbot_chatmessage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8" y="931941"/>
            <a:ext cx="4708984" cy="234046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21540"/>
              </p:ext>
            </p:extLst>
          </p:nvPr>
        </p:nvGraphicFramePr>
        <p:xfrm>
          <a:off x="539012" y="4720953"/>
          <a:ext cx="11338560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필드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session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user_message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bot_response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timestamp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연결된 </a:t>
                      </a:r>
                      <a:r>
                        <a:rPr lang="en-US" altLang="ko-KR" sz="1600" dirty="0" err="1"/>
                        <a:t>ChatSession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객체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사용자 메시지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AI </a:t>
                      </a:r>
                      <a:r>
                        <a:rPr lang="ko-KR" altLang="en-US" sz="1600" dirty="0"/>
                        <a:t>응답 메시지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메시지 생성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ForeignKey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TextField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TextField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DateTimeField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1469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8157" y="810706"/>
            <a:ext cx="5401557" cy="2507529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 그룹 관리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auth_group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65673"/>
              </p:ext>
            </p:extLst>
          </p:nvPr>
        </p:nvGraphicFramePr>
        <p:xfrm>
          <a:off x="3827898" y="4541878"/>
          <a:ext cx="4535424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그룹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Primary</a:t>
                      </a:r>
                      <a:r>
                        <a:rPr lang="en-US" altLang="ko-KR" sz="1600" baseline="0" dirty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Unique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0" y="937242"/>
            <a:ext cx="5121757" cy="22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23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86974" y="772714"/>
            <a:ext cx="5863452" cy="2532036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그룹과 권한 간의 관계를 관리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auth_group_permissions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115548"/>
              </p:ext>
            </p:extLst>
          </p:nvPr>
        </p:nvGraphicFramePr>
        <p:xfrm>
          <a:off x="2694432" y="4682463"/>
          <a:ext cx="6803136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group_id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permission_id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그룹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권한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3" y="852953"/>
            <a:ext cx="5674936" cy="23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953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7292" y="818208"/>
            <a:ext cx="6202817" cy="246982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88215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의 권한 시스템에서 사용되는 권한 정의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auth_permission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06772"/>
              </p:ext>
            </p:extLst>
          </p:nvPr>
        </p:nvGraphicFramePr>
        <p:xfrm>
          <a:off x="1560576" y="4720953"/>
          <a:ext cx="9070848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content_type_id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codename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권한의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권한이 적용되는 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권한의 코드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Primary</a:t>
                      </a:r>
                      <a:r>
                        <a:rPr lang="en-US" altLang="ko-KR" sz="1600" baseline="0" dirty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Unique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8" y="943941"/>
            <a:ext cx="5994318" cy="22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54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40480" y="491633"/>
            <a:ext cx="5156441" cy="348423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의 기본 사용자 모델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auth_user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10160"/>
              </p:ext>
            </p:extLst>
          </p:nvPr>
        </p:nvGraphicFramePr>
        <p:xfrm>
          <a:off x="237240" y="4731133"/>
          <a:ext cx="11717519" cy="1310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65229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781208237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2123415107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743781395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44702691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916999748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522482825"/>
                    </a:ext>
                  </a:extLst>
                </a:gridCol>
              </a:tblGrid>
              <a:tr h="2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password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last_login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is_superuser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username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first_name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last_name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email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is_staff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is_active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date_joined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24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 </a:t>
                      </a:r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암호화된</a:t>
                      </a:r>
                      <a:r>
                        <a:rPr lang="en-US" altLang="ko-KR" sz="11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 err="1"/>
                        <a:t>비밀번호</a:t>
                      </a:r>
                      <a:endParaRPr lang="ko-KR" altLang="en-US" sz="1100" dirty="0"/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사용자가</a:t>
                      </a:r>
                      <a:r>
                        <a:rPr lang="en-US" altLang="ko-KR" sz="11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 err="1"/>
                        <a:t>마지막으로</a:t>
                      </a:r>
                      <a:r>
                        <a:rPr lang="en-US" altLang="ko-KR" sz="11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 err="1"/>
                        <a:t>로그인한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시간</a:t>
                      </a:r>
                      <a:endParaRPr lang="ko-KR" altLang="en-US" sz="1100" dirty="0"/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사용자가</a:t>
                      </a:r>
                      <a:r>
                        <a:rPr lang="en-US" altLang="ko-KR" sz="11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 err="1"/>
                        <a:t>관리자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권한을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갖고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있는지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en-US" altLang="ko-KR" sz="1100" dirty="0" err="1"/>
                        <a:t>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사용자의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이름 부분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이름의 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이메일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사용자가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관리자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페이지에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접근할</a:t>
                      </a:r>
                      <a:r>
                        <a:rPr lang="en-US" altLang="ko-KR" sz="1100" dirty="0"/>
                        <a:t> 수 </a:t>
                      </a:r>
                    </a:p>
                    <a:p>
                      <a:pPr algn="ctr" latinLnBrk="1"/>
                      <a:r>
                        <a:rPr lang="en-US" altLang="ko-KR" sz="1100" dirty="0" err="1"/>
                        <a:t>있는지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사용자가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활성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상태인지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계정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생성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2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Primary Key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datetime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tinyint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Unique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tinyint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tinyint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datetime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35" y="618360"/>
            <a:ext cx="4968073" cy="321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0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6BD9094-EA56-92F0-EB8D-1A390226FB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ko-KR" altLang="en-US" dirty="0"/>
              <a:t>보안그룹 설정</a:t>
            </a:r>
            <a:r>
              <a:rPr lang="en-US" altLang="ko-KR" dirty="0"/>
              <a:t>(WAS, API)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92" y="1052736"/>
            <a:ext cx="833701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53883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64426" y="699890"/>
            <a:ext cx="6108549" cy="271492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57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사용자와 그룹 간의 관계를 관리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auth_user_groups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08304"/>
              </p:ext>
            </p:extLst>
          </p:nvPr>
        </p:nvGraphicFramePr>
        <p:xfrm>
          <a:off x="2694432" y="4685812"/>
          <a:ext cx="6803136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user_id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group_id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사용자 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그룹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Primary</a:t>
                      </a:r>
                      <a:r>
                        <a:rPr lang="en-US" altLang="ko-KR" sz="1600" baseline="0" dirty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26" y="832446"/>
            <a:ext cx="5931207" cy="24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32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9074" y="677449"/>
            <a:ext cx="6219252" cy="2889220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5804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사용자와 권한 간의 관계를 관리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auth_user_user_permissions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59628"/>
              </p:ext>
            </p:extLst>
          </p:nvPr>
        </p:nvGraphicFramePr>
        <p:xfrm>
          <a:off x="2694432" y="4720953"/>
          <a:ext cx="6803136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user_id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permission_id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사용자 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권한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</a:t>
                      </a:r>
                      <a:r>
                        <a:rPr lang="en-US" altLang="ko-KR" sz="1600" baseline="0" dirty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</a:t>
                      </a:r>
                      <a:r>
                        <a:rPr lang="en-US" altLang="ko-KR" sz="1600" baseline="0" dirty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8" y="821080"/>
            <a:ext cx="5977524" cy="2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707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36431" y="611672"/>
            <a:ext cx="5988546" cy="3081497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514610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관리자 페이지에서 수행된 작업 로그를 저장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django_admin_log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935417"/>
              </p:ext>
            </p:extLst>
          </p:nvPr>
        </p:nvGraphicFramePr>
        <p:xfrm>
          <a:off x="150828" y="4720953"/>
          <a:ext cx="11849496" cy="1066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1187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2639865144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126202866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3049659830"/>
                    </a:ext>
                  </a:extLst>
                </a:gridCol>
              </a:tblGrid>
              <a:tr h="143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action_time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object_id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object_repr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action_flag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charge_message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content_type_id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user_id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고유 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작업이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수행된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날짜와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시간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작업이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수행된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대상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객체의</a:t>
                      </a:r>
                      <a:r>
                        <a:rPr lang="en-US" altLang="ko-KR" sz="1200" dirty="0"/>
                        <a:t> 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작업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대상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객체의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문자열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표현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작업의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종류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000" dirty="0"/>
                        <a:t>1Add. 2.Change 3.Delete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작업에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대한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상세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설명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또는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메시지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작업이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수행된</a:t>
                      </a:r>
                      <a:r>
                        <a:rPr lang="en-US" altLang="ko-KR" sz="12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200" dirty="0" err="1"/>
                        <a:t>객체의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모델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작업을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수행한</a:t>
                      </a:r>
                      <a:r>
                        <a:rPr lang="en-US" altLang="ko-KR" sz="12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200" dirty="0" err="1"/>
                        <a:t>사용자의</a:t>
                      </a:r>
                      <a:r>
                        <a:rPr lang="en-US" altLang="ko-KR" sz="1200" dirty="0"/>
                        <a:t> ID.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Primary</a:t>
                      </a:r>
                      <a:r>
                        <a:rPr lang="en-US" altLang="ko-KR" sz="1400" baseline="0" dirty="0"/>
                        <a:t> 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datetime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longtext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af-ZA" altLang="ko-KR" sz="1400" dirty="0"/>
                        <a:t>smallint unsigned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longtext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2" y="715658"/>
            <a:ext cx="5783200" cy="28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6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62978" y="822296"/>
            <a:ext cx="6080269" cy="2494328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81616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에서 사용되는 모든 모델의 정보를 저장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django_content_type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99639"/>
              </p:ext>
            </p:extLst>
          </p:nvPr>
        </p:nvGraphicFramePr>
        <p:xfrm>
          <a:off x="539011" y="4720953"/>
          <a:ext cx="9726780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242260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3242260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3242260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app_label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model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모델이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속한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애플리케이션의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모델의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이름</a:t>
                      </a:r>
                      <a:r>
                        <a:rPr lang="en-US" altLang="ko-KR" sz="1600" dirty="0"/>
                        <a:t> (</a:t>
                      </a:r>
                      <a:r>
                        <a:rPr lang="en-US" altLang="ko-KR" sz="1600" dirty="0" err="1"/>
                        <a:t>소문자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형식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2" y="952116"/>
            <a:ext cx="5806489" cy="22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314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14800" y="890436"/>
            <a:ext cx="5797464" cy="2271864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의 마이그레이션 기록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diango_migrations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999229"/>
              </p:ext>
            </p:extLst>
          </p:nvPr>
        </p:nvGraphicFramePr>
        <p:xfrm>
          <a:off x="751844" y="4720953"/>
          <a:ext cx="10688312" cy="13849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72078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672078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672078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2672078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app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applied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마이그레이션이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속한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애플리케이션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마이그레이션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파일의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마이그레이션이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적용된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 err="1"/>
                        <a:t>날짜와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시간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datetime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2" y="982079"/>
            <a:ext cx="5563244" cy="20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40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15081" y="899605"/>
            <a:ext cx="5402914" cy="2463556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 세션 데이터를 저장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django_session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97142"/>
              </p:ext>
            </p:extLst>
          </p:nvPr>
        </p:nvGraphicFramePr>
        <p:xfrm>
          <a:off x="2694432" y="4579703"/>
          <a:ext cx="6803136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session_key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session_data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expire_date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고유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직렬화된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세션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데이터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세션의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만료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시간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longtext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datetime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1" y="1002625"/>
            <a:ext cx="5177181" cy="22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382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4101882" cy="871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42"/>
              </a:lnSpc>
            </a:pPr>
            <a:r>
              <a:rPr lang="ko-KR" altLang="en-US" sz="53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가상환경</a:t>
            </a:r>
            <a:endParaRPr lang="en-US" sz="538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8761" y="3206668"/>
            <a:ext cx="4402317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프로젝트 폴더에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995" b="1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가상환경 폴더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생성하여 사용</a:t>
            </a:r>
          </a:p>
          <a:p>
            <a:pPr algn="ctr">
              <a:lnSpc>
                <a:spcPts val="2793"/>
              </a:lnSpc>
            </a:pP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활성화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: activate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비활성화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: deactivate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2977884"/>
            <a:ext cx="4061904" cy="2108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디렉토리 내에 독립적인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인터프리터와 라이브러리 세트를 갖춘 환경을 의미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동일한 시스템에서 서로 다른 프로젝트가 각각 다른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버전 또는 패키지 버전을 사용할 수 있게 한다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3109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92513" y="1138678"/>
            <a:ext cx="6441485" cy="82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4"/>
              </a:lnSpc>
            </a:pPr>
            <a:r>
              <a:rPr lang="ko-KR" altLang="en-US" sz="504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가상환경 설정</a:t>
            </a:r>
            <a:endParaRPr lang="en-US" sz="504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92513" y="2779511"/>
            <a:ext cx="3202279" cy="2527523"/>
            <a:chOff x="0" y="0"/>
            <a:chExt cx="1553952" cy="1226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4656" y="2969443"/>
            <a:ext cx="2818614" cy="235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가상환경 생성</a:t>
            </a:r>
            <a:endParaRPr lang="en-US" altLang="ko-KR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Linux/Mac</a:t>
            </a:r>
            <a:endParaRPr lang="en-US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python3 -m venv vm</a:t>
            </a:r>
          </a:p>
          <a:p>
            <a:pPr>
              <a:lnSpc>
                <a:spcPts val="2341"/>
              </a:lnSpc>
            </a:pPr>
            <a:endParaRPr lang="en-US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windows</a:t>
            </a:r>
          </a:p>
          <a:p>
            <a:pPr>
              <a:lnSpc>
                <a:spcPts val="2341"/>
              </a:lnSpc>
            </a:pPr>
            <a:r>
              <a:rPr 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python3 -m </a:t>
            </a:r>
            <a:r>
              <a:rPr lang="en-US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venv</a:t>
            </a:r>
            <a:r>
              <a:rPr 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endParaRPr lang="en-US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494861" y="2779511"/>
            <a:ext cx="3202279" cy="2527523"/>
            <a:chOff x="0" y="0"/>
            <a:chExt cx="1553952" cy="12265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7208" y="2779511"/>
            <a:ext cx="3202279" cy="2527523"/>
            <a:chOff x="0" y="0"/>
            <a:chExt cx="1553952" cy="12265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6" name="TextBox 7"/>
          <p:cNvSpPr txBox="1"/>
          <p:nvPr/>
        </p:nvSpPr>
        <p:spPr>
          <a:xfrm>
            <a:off x="4686693" y="2969443"/>
            <a:ext cx="2818614" cy="2064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가상환경 활성화</a:t>
            </a:r>
            <a:endParaRPr lang="en-US" altLang="ko-KR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Linux/Mac</a:t>
            </a:r>
          </a:p>
          <a:p>
            <a:pPr>
              <a:lnSpc>
                <a:spcPts val="2341"/>
              </a:lnSpc>
            </a:pPr>
            <a:r>
              <a:rPr lang="en-US" altLang="ko-KR" sz="1673" b="1" dirty="0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source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/bin/activate</a:t>
            </a: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#windows</a:t>
            </a:r>
          </a:p>
          <a:p>
            <a:pPr>
              <a:lnSpc>
                <a:spcPts val="2341"/>
              </a:lnSpc>
            </a:pP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\Scripts\activate</a:t>
            </a:r>
          </a:p>
        </p:txBody>
      </p:sp>
      <p:sp>
        <p:nvSpPr>
          <p:cNvPr id="17" name="TextBox 7"/>
          <p:cNvSpPr txBox="1"/>
          <p:nvPr/>
        </p:nvSpPr>
        <p:spPr>
          <a:xfrm>
            <a:off x="8289040" y="2969443"/>
            <a:ext cx="2818614" cy="2064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가상환경 삭제</a:t>
            </a:r>
            <a:endParaRPr lang="en-US" altLang="ko-KR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Linux/Mac</a:t>
            </a:r>
          </a:p>
          <a:p>
            <a:pPr>
              <a:lnSpc>
                <a:spcPts val="2341"/>
              </a:lnSpc>
            </a:pPr>
            <a:r>
              <a:rPr lang="en-US" altLang="ko-KR" sz="1673" b="1" dirty="0" err="1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rm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rf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windows</a:t>
            </a:r>
          </a:p>
          <a:p>
            <a:pPr>
              <a:lnSpc>
                <a:spcPts val="2341"/>
              </a:lnSpc>
            </a:pPr>
            <a:r>
              <a:rPr lang="en-US" altLang="ko-KR" sz="1673" b="1" dirty="0" err="1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rmdir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/s /q 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4611278" y="6006152"/>
            <a:ext cx="317526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 </a:t>
            </a:r>
            <a:r>
              <a:rPr lang="ko-KR" altLang="en-US" sz="1705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프로젝트 폴더로 이동 후 작업</a:t>
            </a:r>
            <a:endParaRPr lang="en-US" altLang="ko-KR" sz="1705" u="sng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009111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21809" y="452486"/>
            <a:ext cx="4867871" cy="6052009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5046" y="1487506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ko-KR" alt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패키지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5046" y="2567217"/>
            <a:ext cx="501648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사용된 패키지 조합은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기반 웹 애플리케이션에서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을 데이터베이스로 사용하며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RESTful API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와 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캐시를 활용하고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OpenAI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를 포함한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기능과 효율적인 테스트 환경을 구현하는 데 최적화된 구성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>
              <a:lnSpc>
                <a:spcPts val="2388"/>
              </a:lnSpc>
            </a:pP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env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파일로 민감한 환경 설정을 관리하며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를 통해 빠른 데이터 처리를 지원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8962" y="531693"/>
            <a:ext cx="4261133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Django==5.1.3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mysqlclient&gt;=2.0.3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pymysql&gt;=1.0.3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openai&gt;=0.27.0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python-dotenv&gt;=1.0.0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djangorestframework&gt;=3.14.0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pytest-django&gt;=4.5.2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django-redis&gt;=5.2.0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redis&gt;=4.5.0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Gunicorn</a:t>
            </a:r>
          </a:p>
        </p:txBody>
      </p:sp>
    </p:spTree>
    <p:extLst>
      <p:ext uri="{BB962C8B-B14F-4D97-AF65-F5344CB8AC3E}">
        <p14:creationId xmlns:p14="http://schemas.microsoft.com/office/powerpoint/2010/main" val="23987647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526787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/>
              <a:t>&gt; Django==5.1.3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2668059"/>
            <a:ext cx="4449452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으로 작성된 고수준 웹 프레임워크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빠르고 효율적으로 안전한 웹 애플리케이션을 개발할 수 있도록 다양한 기능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(ORM,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템플릿 시스템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인증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관리 인터페이스 등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을 제공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이 버전은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5.x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릴리스로 최신 기능과 성능 개선이 포함됨</a:t>
            </a:r>
            <a:endParaRPr lang="en-US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21128" y="3947897"/>
            <a:ext cx="4061904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웹 애플리케이션 개발</a:t>
            </a:r>
            <a:endParaRPr lang="en-US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1547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050D407-F268-294A-E4BD-E441181EB8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22114"/>
          </a:xfrm>
        </p:spPr>
        <p:txBody>
          <a:bodyPr/>
          <a:lstStyle/>
          <a:p>
            <a:r>
              <a:rPr lang="ko-KR" altLang="en-US" dirty="0"/>
              <a:t>보안그룹 설정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1898650"/>
            <a:ext cx="8794750" cy="30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2649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655934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/>
              <a:t>&gt; </a:t>
            </a:r>
            <a:r>
              <a:rPr lang="en-US" altLang="ko-KR" sz="5400" b="1" dirty="0" err="1"/>
              <a:t>mysqlclient</a:t>
            </a:r>
            <a:r>
              <a:rPr lang="en-US" altLang="ko-KR" sz="5400" b="1" dirty="0"/>
              <a:t>&gt;=2.0.3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336958"/>
            <a:ext cx="4449452" cy="139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데이터베이스에 연결하기 위한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용 드라이버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MySQL-Python(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또는 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MySQLdb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의 후속 프로젝트로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3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과 호환 가능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696030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프로젝트에서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을 데이터베이스로 사용할 때 사용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877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655934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/>
              <a:t>&gt; </a:t>
            </a:r>
            <a:r>
              <a:rPr lang="ko-KR" altLang="ko-KR" sz="5400" b="1" dirty="0" err="1">
                <a:latin typeface="Arial" panose="020B0604020202020204" pitchFamily="34" charset="0"/>
              </a:rPr>
              <a:t>pymysql</a:t>
            </a:r>
            <a:r>
              <a:rPr lang="ko-KR" altLang="ko-KR" sz="5400" b="1" dirty="0">
                <a:latin typeface="Arial" panose="020B0604020202020204" pitchFamily="34" charset="0"/>
              </a:rPr>
              <a:t>&gt;=1.0.3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229751"/>
            <a:ext cx="4449452" cy="1749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데이터베이스와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간의 상호작용을 위한 라이브러리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mysqlclient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와 유사하지만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순수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으로 작성되었으며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C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컴파일러 없이도 동작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409287"/>
            <a:ext cx="4061904" cy="139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과의 연결 및 쿼리 실행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프로젝트에서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을 사용할 때 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pymysql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을 옵션으로 사용 가능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1826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655934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/>
              <a:t>&gt; </a:t>
            </a:r>
            <a:r>
              <a:rPr lang="en-US" altLang="ko-KR" sz="5400" b="1" dirty="0" err="1"/>
              <a:t>openai</a:t>
            </a:r>
            <a:r>
              <a:rPr lang="en-US" altLang="ko-KR" sz="5400" b="1" dirty="0"/>
              <a:t>&gt;=0.27.0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516494"/>
            <a:ext cx="4449452" cy="103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OpenAI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의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GPT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모델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DALL-E, Whisper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등과 같은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활용할 수 있도록 지원하는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라이브러리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588824"/>
            <a:ext cx="4061904" cy="103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자연어 처리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(NLP)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작업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생성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기능 구현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기반 애플리케이션 개발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8272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775654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/>
              <a:t>&gt; </a:t>
            </a:r>
            <a:r>
              <a:rPr lang="ko-KR" altLang="ko-KR" sz="5400" b="1" dirty="0" err="1">
                <a:latin typeface="Arial" panose="020B0604020202020204" pitchFamily="34" charset="0"/>
              </a:rPr>
              <a:t>python-dotenv</a:t>
            </a:r>
            <a:r>
              <a:rPr lang="ko-KR" altLang="ko-KR" sz="5400" b="1" dirty="0">
                <a:latin typeface="Arial" panose="020B0604020202020204" pitchFamily="34" charset="0"/>
              </a:rPr>
              <a:t>&gt;=1.0.0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229750"/>
            <a:ext cx="4449452" cy="1749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env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파일에 정의된 환경 변수를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애플리케이션에서 쉽게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로드할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수 있도록 지원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민감한 정보를 코드에 직접 작성하지 않고 환경 변수로 관리 가능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768358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API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키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데이터베이스 비밀번호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환경 설정 등의 관리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91706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/>
              <a:t>&gt; </a:t>
            </a:r>
            <a:r>
              <a:rPr lang="en-US" altLang="ko-KR" sz="5400" b="1" dirty="0" err="1"/>
              <a:t>djangorestframework</a:t>
            </a:r>
            <a:r>
              <a:rPr lang="en-US" altLang="ko-KR" sz="5400" b="1" dirty="0"/>
              <a:t>&gt;=3.14.0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229748"/>
            <a:ext cx="4449452" cy="1749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위한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REST API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개발 프레임워크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직렬화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인증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URL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라우팅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뷰셋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등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RESTful API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쉽게 구축할 수 있는 도구 제공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768356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기반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백엔드에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RESTful API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구현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0247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/>
              <a:t>&gt; </a:t>
            </a:r>
            <a:r>
              <a:rPr lang="en-US" altLang="ko-KR" sz="5400" b="1" dirty="0" err="1"/>
              <a:t>pytest-django</a:t>
            </a:r>
            <a:r>
              <a:rPr lang="en-US" altLang="ko-KR" sz="5400" b="1" dirty="0"/>
              <a:t>&gt;=4.5.2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336958"/>
            <a:ext cx="4449452" cy="139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애플리케이션의 테스트를 작성하고 실행하기 위한 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pytest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플러그인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테스트 환경과 통합하여 강력한 테스트 기능 제공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768356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프로젝트에서 테스트 작성 및 실행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92292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/>
              <a:t>&gt; </a:t>
            </a:r>
            <a:r>
              <a:rPr lang="en-US" altLang="ko-KR" sz="5400" b="1" dirty="0" err="1"/>
              <a:t>django-redis</a:t>
            </a:r>
            <a:r>
              <a:rPr lang="en-US" altLang="ko-KR" sz="5400" b="1" dirty="0"/>
              <a:t>&gt;=5.2.0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336958"/>
            <a:ext cx="4449452" cy="139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캐시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백엔드로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사용할 수 있도록 지원하는 패키지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의 세션 및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캐싱을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위한 빠르고 확장 가능한 솔루션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696030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에서 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세션 저장소 또는 캐시로 사용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79624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/>
              <a:t>&gt; </a:t>
            </a:r>
            <a:r>
              <a:rPr lang="en-US" altLang="ko-KR" sz="5400" b="1" dirty="0" err="1"/>
              <a:t>redis</a:t>
            </a:r>
            <a:r>
              <a:rPr lang="en-US" altLang="ko-KR" sz="5400" b="1" dirty="0"/>
              <a:t>&gt;=4.5.0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229751"/>
            <a:ext cx="4449452" cy="1749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와 상호작용하기 위한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클라이언트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는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인메모리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데이터 저장소로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데이터베이스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캐시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메시지 브로커로 사용 가능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588823"/>
            <a:ext cx="4061904" cy="103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캐싱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세션 관리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애플리케이션에서 데이터 처리 성능 향상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02881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/>
              <a:t>&gt; </a:t>
            </a:r>
            <a:r>
              <a:rPr lang="en-US" altLang="ko-KR" sz="5400" b="1" dirty="0" err="1"/>
              <a:t>Gunicorn</a:t>
            </a:r>
            <a:endParaRPr lang="en-US" altLang="ko-KR" sz="5400" b="1" dirty="0"/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050279"/>
            <a:ext cx="4449452" cy="2108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웹 애플리케이션을 위한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WSGI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서버입니다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 Flask, 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등과 같은 프레임워크 애플리케이션을 프로덕션 환경에서 효율적으로 실행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멀티 프로세스 기반으로 동시성을 처리하며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주로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Nginx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와 함께 사용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21128" y="3588823"/>
            <a:ext cx="4061904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간결한 실행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프로덕션 환경 최적화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889006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74049" y="563643"/>
            <a:ext cx="6441485" cy="83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4"/>
              </a:lnSpc>
            </a:pPr>
            <a:r>
              <a:rPr lang="en-US" sz="504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 </a:t>
            </a:r>
            <a:r>
              <a:rPr lang="ko-KR" altLang="en-US" sz="504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앱</a:t>
            </a:r>
            <a:endParaRPr lang="en-US" sz="504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74049" y="1912245"/>
            <a:ext cx="3202279" cy="1699865"/>
            <a:chOff x="0" y="0"/>
            <a:chExt cx="1553952" cy="1226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66802" y="2689372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476397" y="1912245"/>
            <a:ext cx="3202279" cy="1699865"/>
            <a:chOff x="0" y="0"/>
            <a:chExt cx="1553952" cy="12265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69150" y="2689372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sol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78744" y="1912245"/>
            <a:ext cx="3202279" cy="1699865"/>
            <a:chOff x="0" y="0"/>
            <a:chExt cx="1553952" cy="12265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71497" y="2689372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travel</a:t>
            </a:r>
          </a:p>
        </p:txBody>
      </p:sp>
      <p:grpSp>
        <p:nvGrpSpPr>
          <p:cNvPr id="16" name="Group 4"/>
          <p:cNvGrpSpPr/>
          <p:nvPr/>
        </p:nvGrpSpPr>
        <p:grpSpPr>
          <a:xfrm>
            <a:off x="2693422" y="4051214"/>
            <a:ext cx="3202279" cy="1699865"/>
            <a:chOff x="0" y="0"/>
            <a:chExt cx="1553952" cy="1226517"/>
          </a:xfrm>
        </p:grpSpPr>
        <p:sp>
          <p:nvSpPr>
            <p:cNvPr id="17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TextBox 7"/>
          <p:cNvSpPr txBox="1"/>
          <p:nvPr/>
        </p:nvSpPr>
        <p:spPr>
          <a:xfrm>
            <a:off x="3086175" y="4828341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 err="1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chatbot</a:t>
            </a:r>
            <a:endParaRPr lang="en-US" sz="4000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" name="Group 8"/>
          <p:cNvGrpSpPr/>
          <p:nvPr/>
        </p:nvGrpSpPr>
        <p:grpSpPr>
          <a:xfrm>
            <a:off x="6295770" y="4051214"/>
            <a:ext cx="3202279" cy="1699865"/>
            <a:chOff x="0" y="0"/>
            <a:chExt cx="1553952" cy="1226517"/>
          </a:xfrm>
        </p:grpSpPr>
        <p:sp>
          <p:nvSpPr>
            <p:cNvPr id="21" name="Freeform 9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0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" name="TextBox 11"/>
          <p:cNvSpPr txBox="1"/>
          <p:nvPr/>
        </p:nvSpPr>
        <p:spPr>
          <a:xfrm>
            <a:off x="6688523" y="4828341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945094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5FA80D8-969E-218E-ED74-90E9B0DD80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Internet Gateway </a:t>
            </a:r>
            <a:r>
              <a:rPr lang="ko-KR" altLang="en-US" dirty="0"/>
              <a:t>생성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60" y="1196752"/>
            <a:ext cx="7256080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1790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809946" y="1913641"/>
            <a:ext cx="3412503" cy="361989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72695" y="2270674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72695" y="3677048"/>
            <a:ext cx="58366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주요 파일</a:t>
            </a: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endParaRPr lang="ko-KR" alt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 settings.py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 urls.py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940547" y="2007067"/>
            <a:ext cx="3168780" cy="3432845"/>
            <a:chOff x="1459780" y="2054201"/>
            <a:chExt cx="3168780" cy="34328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9780" y="2054201"/>
              <a:ext cx="3168780" cy="343284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743958" y="4037101"/>
              <a:ext cx="2262434" cy="348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43958" y="4491405"/>
              <a:ext cx="2262434" cy="348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89717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4"/>
          <p:cNvGrpSpPr/>
          <p:nvPr/>
        </p:nvGrpSpPr>
        <p:grpSpPr>
          <a:xfrm>
            <a:off x="9808668" y="4725533"/>
            <a:ext cx="1712586" cy="1712973"/>
            <a:chOff x="0" y="0"/>
            <a:chExt cx="1553952" cy="1226517"/>
          </a:xfrm>
        </p:grpSpPr>
        <p:sp>
          <p:nvSpPr>
            <p:cNvPr id="18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Group 4"/>
          <p:cNvGrpSpPr/>
          <p:nvPr/>
        </p:nvGrpSpPr>
        <p:grpSpPr>
          <a:xfrm>
            <a:off x="857839" y="1979630"/>
            <a:ext cx="7258640" cy="2944897"/>
            <a:chOff x="0" y="0"/>
            <a:chExt cx="1553952" cy="1226517"/>
          </a:xfrm>
        </p:grpSpPr>
        <p:sp>
          <p:nvSpPr>
            <p:cNvPr id="15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2300" y="172597"/>
            <a:ext cx="9911499" cy="1325563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settings.py					#1</a:t>
            </a:r>
            <a:endParaRPr lang="ko-KR" altLang="en-US" sz="5400" b="1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920304" y="1477433"/>
            <a:ext cx="6816822" cy="410181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setting.py</a:t>
            </a:r>
            <a:r>
              <a:rPr lang="ko-KR" altLang="en-US" dirty="0"/>
              <a:t>에서 프로젝트의 전반적인 환경설정을 정의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06" y="2159517"/>
            <a:ext cx="3879019" cy="5115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806" y="2763052"/>
            <a:ext cx="3879019" cy="1962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404" y="4877392"/>
            <a:ext cx="1405395" cy="13961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033880" y="2159517"/>
            <a:ext cx="3007937" cy="2565685"/>
            <a:chOff x="1067780" y="1727567"/>
            <a:chExt cx="3007937" cy="15212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7781" y="1727567"/>
              <a:ext cx="3007936" cy="152125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067782" y="2225754"/>
              <a:ext cx="2929184" cy="281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67780" y="2706012"/>
              <a:ext cx="2929184" cy="5238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923012" y="45009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en-US" altLang="ko-KR" b="1" dirty="0" err="1">
                <a:solidFill>
                  <a:srgbClr val="FF0000"/>
                </a:solidFill>
              </a:rPr>
              <a:t>env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내용 개체 틀 8"/>
          <p:cNvSpPr txBox="1">
            <a:spLocks/>
          </p:cNvSpPr>
          <p:nvPr/>
        </p:nvSpPr>
        <p:spPr>
          <a:xfrm>
            <a:off x="920304" y="5377600"/>
            <a:ext cx="8676441" cy="763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민감한 정보인 </a:t>
            </a:r>
            <a:r>
              <a:rPr lang="en-US" altLang="ko-KR" dirty="0"/>
              <a:t>OPENAI_API_KEY </a:t>
            </a:r>
            <a:r>
              <a:rPr lang="ko-KR" altLang="en-US" dirty="0"/>
              <a:t>및 </a:t>
            </a:r>
            <a:r>
              <a:rPr lang="en-US" altLang="ko-KR" dirty="0"/>
              <a:t>MySQL </a:t>
            </a:r>
            <a:r>
              <a:rPr lang="ko-KR" altLang="en-US" dirty="0"/>
              <a:t>계정 정보를 </a:t>
            </a:r>
            <a:r>
              <a:rPr lang="en-US" altLang="ko-KR" dirty="0"/>
              <a:t>‘ .</a:t>
            </a:r>
            <a:r>
              <a:rPr lang="en-US" altLang="ko-KR" dirty="0" err="1"/>
              <a:t>env</a:t>
            </a:r>
            <a:r>
              <a:rPr lang="en-US" altLang="ko-KR" dirty="0"/>
              <a:t> ‘ </a:t>
            </a:r>
            <a:r>
              <a:rPr lang="ko-KR" altLang="en-US" dirty="0"/>
              <a:t>파일에 환경 변수로 정의하여 </a:t>
            </a:r>
            <a:r>
              <a:rPr lang="ko-KR" altLang="en-US" dirty="0" err="1"/>
              <a:t>애플케이션</a:t>
            </a:r>
            <a:r>
              <a:rPr lang="ko-KR" altLang="en-US" dirty="0"/>
              <a:t> 코드에서 직접 작성하지 않고 쉽게 불러오도록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1277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4"/>
          <p:cNvGrpSpPr/>
          <p:nvPr/>
        </p:nvGrpSpPr>
        <p:grpSpPr>
          <a:xfrm>
            <a:off x="185013" y="1547480"/>
            <a:ext cx="11664479" cy="2803497"/>
            <a:chOff x="0" y="0"/>
            <a:chExt cx="1553952" cy="1226517"/>
          </a:xfrm>
        </p:grpSpPr>
        <p:sp>
          <p:nvSpPr>
            <p:cNvPr id="13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5455" y="1708407"/>
            <a:ext cx="2313396" cy="2498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5" y="1691929"/>
            <a:ext cx="4076700" cy="2514600"/>
          </a:xfrm>
          <a:prstGeom prst="rect">
            <a:avLst/>
          </a:prstGeom>
        </p:spPr>
      </p:pic>
      <p:sp>
        <p:nvSpPr>
          <p:cNvPr id="9" name="내용 개체 틀 8"/>
          <p:cNvSpPr txBox="1">
            <a:spLocks/>
          </p:cNvSpPr>
          <p:nvPr/>
        </p:nvSpPr>
        <p:spPr>
          <a:xfrm>
            <a:off x="5203594" y="1853905"/>
            <a:ext cx="63670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442300" y="172597"/>
            <a:ext cx="99114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/>
              <a:t>settings.py					#2</a:t>
            </a:r>
            <a:endParaRPr lang="ko-KR" altLang="en-US" sz="5400" b="1" dirty="0"/>
          </a:p>
        </p:txBody>
      </p:sp>
      <p:sp>
        <p:nvSpPr>
          <p:cNvPr id="7" name="내용 개체 틀 8"/>
          <p:cNvSpPr txBox="1">
            <a:spLocks/>
          </p:cNvSpPr>
          <p:nvPr/>
        </p:nvSpPr>
        <p:spPr>
          <a:xfrm>
            <a:off x="4986778" y="1727567"/>
            <a:ext cx="6367021" cy="444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655" y="1704138"/>
            <a:ext cx="4838700" cy="2502391"/>
          </a:xfrm>
          <a:prstGeom prst="rect">
            <a:avLst/>
          </a:prstGeom>
        </p:spPr>
      </p:pic>
      <p:sp>
        <p:nvSpPr>
          <p:cNvPr id="11" name="내용 개체 틀 8"/>
          <p:cNvSpPr txBox="1">
            <a:spLocks/>
          </p:cNvSpPr>
          <p:nvPr/>
        </p:nvSpPr>
        <p:spPr>
          <a:xfrm>
            <a:off x="613233" y="4580384"/>
            <a:ext cx="11166344" cy="2088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INSTALLED_APPS : </a:t>
            </a:r>
            <a:r>
              <a:rPr lang="ko-KR" altLang="en-US" dirty="0"/>
              <a:t>프로젝트에서 활성화된 앱 목록을 정의 </a:t>
            </a:r>
            <a:r>
              <a:rPr lang="en-US" altLang="ko-KR" dirty="0"/>
              <a:t>( </a:t>
            </a:r>
            <a:r>
              <a:rPr lang="ko-KR" altLang="en-US" dirty="0"/>
              <a:t>기본 앱 </a:t>
            </a:r>
            <a:r>
              <a:rPr lang="en-US" altLang="ko-KR" dirty="0"/>
              <a:t>/ </a:t>
            </a:r>
            <a:r>
              <a:rPr lang="ko-KR" altLang="en-US" dirty="0"/>
              <a:t>사용자 정의 앱 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MIDDLEWARE : request</a:t>
            </a:r>
            <a:r>
              <a:rPr lang="ko-KR" altLang="en-US" dirty="0"/>
              <a:t>와 </a:t>
            </a:r>
            <a:r>
              <a:rPr lang="en-US" altLang="ko-KR" dirty="0"/>
              <a:t>response </a:t>
            </a:r>
            <a:r>
              <a:rPr lang="ko-KR" altLang="en-US" dirty="0"/>
              <a:t>사이에 처리되는 </a:t>
            </a:r>
            <a:r>
              <a:rPr lang="en-US" altLang="ko-KR" dirty="0"/>
              <a:t>middleware </a:t>
            </a:r>
            <a:r>
              <a:rPr lang="ko-KR" altLang="en-US" dirty="0"/>
              <a:t>목록으로 특정 기능을 수행</a:t>
            </a:r>
            <a:endParaRPr lang="en-US" altLang="ko-KR" dirty="0"/>
          </a:p>
          <a:p>
            <a:r>
              <a:rPr lang="en-US" altLang="ko-KR" dirty="0"/>
              <a:t>LANGUAGE_CODE : </a:t>
            </a:r>
            <a:r>
              <a:rPr lang="ko-KR" altLang="en-US" dirty="0"/>
              <a:t>언어 설정 및 시간대 설정을 한국으로 설정</a:t>
            </a:r>
          </a:p>
        </p:txBody>
      </p:sp>
    </p:spTree>
    <p:extLst>
      <p:ext uri="{BB962C8B-B14F-4D97-AF65-F5344CB8AC3E}">
        <p14:creationId xmlns:p14="http://schemas.microsoft.com/office/powerpoint/2010/main" val="8359061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4"/>
          <p:cNvGrpSpPr/>
          <p:nvPr/>
        </p:nvGrpSpPr>
        <p:grpSpPr>
          <a:xfrm>
            <a:off x="920305" y="1999826"/>
            <a:ext cx="6423176" cy="2053559"/>
            <a:chOff x="0" y="0"/>
            <a:chExt cx="1553952" cy="1226517"/>
          </a:xfrm>
        </p:grpSpPr>
        <p:sp>
          <p:nvSpPr>
            <p:cNvPr id="8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38791" y="196226"/>
            <a:ext cx="3602511" cy="147857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0305" y="4378416"/>
            <a:ext cx="10798404" cy="2114010"/>
          </a:xfrm>
        </p:spPr>
        <p:txBody>
          <a:bodyPr/>
          <a:lstStyle/>
          <a:p>
            <a:r>
              <a:rPr lang="en-US" altLang="ko-KR" dirty="0" err="1"/>
              <a:t>urlpatterns</a:t>
            </a:r>
            <a:r>
              <a:rPr lang="ko-KR" altLang="en-US" dirty="0"/>
              <a:t>에서 기본 앱과 사용자 정의 앱의 </a:t>
            </a:r>
            <a:r>
              <a:rPr lang="en-US" altLang="ko-KR" dirty="0" err="1"/>
              <a:t>url</a:t>
            </a:r>
            <a:r>
              <a:rPr lang="ko-KR" altLang="en-US" dirty="0"/>
              <a:t>을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44" y="2164849"/>
            <a:ext cx="6170304" cy="17312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78238" y="2928424"/>
            <a:ext cx="5786133" cy="757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237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30458" y="1432875"/>
            <a:ext cx="2780907" cy="4468304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72695" y="2270674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72695" y="3487118"/>
            <a:ext cx="583661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파일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 views.py</a:t>
            </a:r>
          </a:p>
          <a:p>
            <a:r>
              <a:rPr lang="en-US" altLang="ko-KR" dirty="0"/>
              <a:t>&gt; sql_templates.py</a:t>
            </a:r>
          </a:p>
          <a:p>
            <a:r>
              <a:rPr lang="en-US" altLang="ko-KR" dirty="0"/>
              <a:t>&gt; urls.py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214905" y="1555196"/>
            <a:ext cx="2602584" cy="4243704"/>
            <a:chOff x="1659887" y="1825625"/>
            <a:chExt cx="2602584" cy="424370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9887" y="1825625"/>
              <a:ext cx="2602584" cy="424370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887486" y="4538700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87486" y="5304014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887486" y="5669936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420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1046375" y="1904215"/>
            <a:ext cx="6183983" cy="3091991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9435" y="248713"/>
            <a:ext cx="9543854" cy="1325563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views.py				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6375" y="5113690"/>
            <a:ext cx="10307425" cy="1180757"/>
          </a:xfrm>
        </p:spPr>
        <p:txBody>
          <a:bodyPr/>
          <a:lstStyle/>
          <a:p>
            <a:r>
              <a:rPr lang="en-US" altLang="ko-KR" dirty="0"/>
              <a:t>prompt</a:t>
            </a:r>
            <a:r>
              <a:rPr lang="ko-KR" altLang="en-US" dirty="0"/>
              <a:t>를 이용하여 역할을 부여하고</a:t>
            </a:r>
            <a:r>
              <a:rPr lang="en-US" altLang="ko-KR" dirty="0"/>
              <a:t>, </a:t>
            </a:r>
            <a:r>
              <a:rPr lang="ko-KR" altLang="en-US" dirty="0"/>
              <a:t>사용 가능한 테이블 목록을 정의</a:t>
            </a:r>
            <a:endParaRPr lang="en-US" altLang="ko-KR" dirty="0"/>
          </a:p>
          <a:p>
            <a:r>
              <a:rPr lang="en-US" altLang="ko-KR" dirty="0" err="1"/>
              <a:t>OpenAI</a:t>
            </a:r>
            <a:r>
              <a:rPr lang="en-US" altLang="ko-KR" dirty="0"/>
              <a:t> API </a:t>
            </a:r>
            <a:r>
              <a:rPr lang="ko-KR" altLang="en-US" dirty="0"/>
              <a:t>호출을 하여 모델 버전을 지정</a:t>
            </a:r>
            <a:r>
              <a:rPr lang="en-US" altLang="ko-KR" dirty="0"/>
              <a:t>, </a:t>
            </a:r>
            <a:r>
              <a:rPr lang="ko-KR" altLang="en-US" dirty="0"/>
              <a:t>역할과 내용을 정의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139" y="2021699"/>
            <a:ext cx="5924550" cy="280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05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3"/>
          <p:cNvGrpSpPr/>
          <p:nvPr/>
        </p:nvGrpSpPr>
        <p:grpSpPr>
          <a:xfrm>
            <a:off x="1018096" y="1338607"/>
            <a:ext cx="5722070" cy="3563331"/>
            <a:chOff x="0" y="0"/>
            <a:chExt cx="2362204" cy="222261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2362" y="5118755"/>
            <a:ext cx="9685256" cy="131273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사전에 정의된 </a:t>
            </a:r>
            <a:r>
              <a:rPr lang="en-US" altLang="ko-KR" dirty="0"/>
              <a:t>SQL </a:t>
            </a:r>
            <a:r>
              <a:rPr lang="ko-KR" altLang="en-US" dirty="0"/>
              <a:t>템플릿을 실행하기 위한 함수</a:t>
            </a:r>
            <a:endParaRPr lang="en-US" altLang="ko-KR" dirty="0"/>
          </a:p>
          <a:p>
            <a:r>
              <a:rPr lang="en-US" altLang="ko-KR" dirty="0"/>
              <a:t>SQL </a:t>
            </a:r>
            <a:r>
              <a:rPr lang="ko-KR" altLang="en-US" dirty="0"/>
              <a:t>템플릿의 이름과 매개변수를 받아 해당 쿼리를 실행하고 결과를 반환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62" y="1429679"/>
            <a:ext cx="5524107" cy="3359138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489435" y="248713"/>
            <a:ext cx="9543854" cy="1325563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views.py							#2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8039602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603315" y="1706252"/>
            <a:ext cx="4996207" cy="4242061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7801" y="128325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sql_templates.py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97619" y="1706252"/>
            <a:ext cx="5872900" cy="4003102"/>
          </a:xfrm>
        </p:spPr>
        <p:txBody>
          <a:bodyPr/>
          <a:lstStyle/>
          <a:p>
            <a:r>
              <a:rPr lang="en-US" altLang="ko-KR" dirty="0"/>
              <a:t>SQL_TEMPLATES </a:t>
            </a:r>
            <a:r>
              <a:rPr lang="ko-KR" altLang="en-US" dirty="0"/>
              <a:t>일부분</a:t>
            </a:r>
            <a:endParaRPr lang="en-US" altLang="ko-KR" dirty="0"/>
          </a:p>
          <a:p>
            <a:r>
              <a:rPr lang="ko-KR" altLang="en-US" dirty="0"/>
              <a:t>여행 </a:t>
            </a:r>
            <a:r>
              <a:rPr lang="ko-KR" altLang="en-US" dirty="0" err="1"/>
              <a:t>데이터셋</a:t>
            </a:r>
            <a:r>
              <a:rPr lang="ko-KR" altLang="en-US" dirty="0"/>
              <a:t> 테이블마다 쿼리를 사전에 정의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지역에서 랜덤으로 추천 제공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12" y="1825625"/>
            <a:ext cx="4800655" cy="40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966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1159497" y="2037727"/>
            <a:ext cx="4581427" cy="927002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50461" y="347055"/>
            <a:ext cx="7286150" cy="147857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4492" y="3176832"/>
            <a:ext cx="10048308" cy="129147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sol </a:t>
            </a:r>
            <a:r>
              <a:rPr lang="ko-KR" altLang="en-US" dirty="0"/>
              <a:t>앱에서는 </a:t>
            </a:r>
            <a:r>
              <a:rPr lang="en-US" altLang="ko-KR" dirty="0" err="1"/>
              <a:t>openAI</a:t>
            </a:r>
            <a:r>
              <a:rPr lang="en-US" altLang="ko-KR" dirty="0"/>
              <a:t> API</a:t>
            </a:r>
            <a:r>
              <a:rPr lang="ko-KR" altLang="en-US" dirty="0"/>
              <a:t>에 대한 호출과 기본적인 세팅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SQL </a:t>
            </a:r>
            <a:r>
              <a:rPr lang="ko-KR" altLang="en-US" dirty="0"/>
              <a:t>템플릿을 사전에 정의</a:t>
            </a:r>
            <a:r>
              <a:rPr lang="en-US" altLang="ko-KR" dirty="0"/>
              <a:t>, </a:t>
            </a:r>
            <a:r>
              <a:rPr lang="ko-KR" altLang="en-US" dirty="0"/>
              <a:t>다른 앱에서 불러와 사용할 수 있도록 코드를 작성하여 </a:t>
            </a:r>
            <a:r>
              <a:rPr lang="en-US" altLang="ko-KR" dirty="0" err="1"/>
              <a:t>url</a:t>
            </a:r>
            <a:r>
              <a:rPr lang="ko-KR" altLang="en-US" dirty="0"/>
              <a:t>은 빈 패턴으로 정의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57" y="2189037"/>
            <a:ext cx="4369044" cy="6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01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34533" y="1150069"/>
            <a:ext cx="3167406" cy="4845377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72695" y="2270674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travel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72695" y="3487118"/>
            <a:ext cx="583661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파일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 views.py</a:t>
            </a:r>
          </a:p>
          <a:p>
            <a:r>
              <a:rPr lang="en-US" altLang="ko-KR" dirty="0"/>
              <a:t>&gt; urls.py</a:t>
            </a:r>
            <a:endParaRPr lang="af-ZA" altLang="ko-KR" dirty="0"/>
          </a:p>
          <a:p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857801" y="1278869"/>
            <a:ext cx="2904340" cy="4615115"/>
            <a:chOff x="1509009" y="1919893"/>
            <a:chExt cx="2904340" cy="461511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009" y="1919893"/>
              <a:ext cx="2904340" cy="461511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812071" y="5622783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12071" y="6078895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742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B90B4A4-BC20-0AD2-77C8-3397BCD5E7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Internet Gateway </a:t>
            </a:r>
            <a:r>
              <a:rPr lang="ko-KR" altLang="en-US" dirty="0"/>
              <a:t>설정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628800"/>
            <a:ext cx="805815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03111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377072" y="1800521"/>
            <a:ext cx="6523349" cy="3996964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7912" y="232019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views.py				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14871" y="1781667"/>
            <a:ext cx="4104588" cy="428217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travel_recommendations</a:t>
            </a:r>
            <a:endParaRPr lang="en-US" altLang="ko-KR" dirty="0"/>
          </a:p>
          <a:p>
            <a:r>
              <a:rPr lang="en-US" altLang="ko-KR" dirty="0"/>
              <a:t>location (</a:t>
            </a:r>
            <a:r>
              <a:rPr lang="ko-KR" altLang="en-US" dirty="0"/>
              <a:t>여행지</a:t>
            </a:r>
            <a:r>
              <a:rPr lang="en-US" altLang="ko-KR" dirty="0"/>
              <a:t>)</a:t>
            </a:r>
            <a:r>
              <a:rPr lang="ko-KR" altLang="en-US" dirty="0"/>
              <a:t>에 대해 추천 정보를 반환</a:t>
            </a:r>
            <a:endParaRPr lang="en-US" altLang="ko-KR" dirty="0"/>
          </a:p>
          <a:p>
            <a:r>
              <a:rPr lang="en-US" altLang="ko-KR" dirty="0"/>
              <a:t>Django REST Framework</a:t>
            </a:r>
            <a:r>
              <a:rPr lang="ko-KR" altLang="en-US" dirty="0"/>
              <a:t>로 </a:t>
            </a:r>
            <a:r>
              <a:rPr lang="en-US" altLang="ko-KR" dirty="0"/>
              <a:t>POST </a:t>
            </a:r>
            <a:r>
              <a:rPr lang="ko-KR" altLang="en-US" dirty="0"/>
              <a:t>요청만 허용되도록 제한</a:t>
            </a:r>
            <a:endParaRPr lang="en-US" altLang="ko-KR" dirty="0"/>
          </a:p>
          <a:p>
            <a:r>
              <a:rPr lang="ko-KR" altLang="en-US" dirty="0"/>
              <a:t>클라이언트로부터 받은 요청 데이터 중 </a:t>
            </a:r>
            <a:r>
              <a:rPr lang="en-US" altLang="ko-KR" dirty="0"/>
              <a:t>location </a:t>
            </a:r>
            <a:r>
              <a:rPr lang="ko-KR" altLang="en-US" dirty="0"/>
              <a:t>값을 가져오며 기본값 설정을 통해 예외 방지</a:t>
            </a:r>
            <a:endParaRPr lang="en-US" altLang="ko-KR" dirty="0"/>
          </a:p>
          <a:p>
            <a:r>
              <a:rPr lang="en-US" altLang="ko-KR" dirty="0"/>
              <a:t>location </a:t>
            </a:r>
            <a:r>
              <a:rPr lang="ko-KR" altLang="en-US" dirty="0"/>
              <a:t>값을 매개변수로  전달하여 </a:t>
            </a:r>
            <a:r>
              <a:rPr lang="en-US" altLang="ko-KR" dirty="0"/>
              <a:t>SQL</a:t>
            </a:r>
            <a:r>
              <a:rPr lang="ko-KR" altLang="en-US" dirty="0"/>
              <a:t>에서 관광지 검색</a:t>
            </a:r>
            <a:endParaRPr lang="en-US" altLang="ko-KR" dirty="0"/>
          </a:p>
          <a:p>
            <a:r>
              <a:rPr lang="ko-KR" altLang="en-US" dirty="0"/>
              <a:t>추천된 관광지 리스트를 캐시에 저장</a:t>
            </a:r>
            <a:r>
              <a:rPr lang="en-US" altLang="ko-KR" dirty="0"/>
              <a:t>, JSON </a:t>
            </a:r>
            <a:r>
              <a:rPr lang="ko-KR" altLang="en-US" dirty="0"/>
              <a:t>형식으로 데이터를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33" y="1894787"/>
            <a:ext cx="6350622" cy="379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650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3"/>
          <p:cNvGrpSpPr/>
          <p:nvPr/>
        </p:nvGrpSpPr>
        <p:grpSpPr>
          <a:xfrm>
            <a:off x="254524" y="1675957"/>
            <a:ext cx="6872140" cy="4592868"/>
            <a:chOff x="0" y="-57150"/>
            <a:chExt cx="2362204" cy="227976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49212" y="1894787"/>
            <a:ext cx="4104588" cy="428217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/>
              <a:t>travel_detail</a:t>
            </a:r>
            <a:endParaRPr lang="en-US" altLang="ko-KR" dirty="0"/>
          </a:p>
          <a:p>
            <a:r>
              <a:rPr lang="en-US" altLang="ko-KR" dirty="0"/>
              <a:t>Django REST Framework</a:t>
            </a:r>
            <a:r>
              <a:rPr lang="ko-KR" altLang="en-US" dirty="0"/>
              <a:t>로 </a:t>
            </a:r>
            <a:r>
              <a:rPr lang="en-US" altLang="ko-KR" dirty="0"/>
              <a:t>GET </a:t>
            </a:r>
            <a:r>
              <a:rPr lang="ko-KR" altLang="en-US" dirty="0"/>
              <a:t>요청만 허용되도록 제한</a:t>
            </a:r>
            <a:endParaRPr lang="en-US" altLang="ko-KR" dirty="0"/>
          </a:p>
          <a:p>
            <a:r>
              <a:rPr lang="ko-KR" altLang="en-US" dirty="0"/>
              <a:t>앞서 </a:t>
            </a:r>
            <a:r>
              <a:rPr lang="en-US" altLang="ko-KR" dirty="0"/>
              <a:t>POST</a:t>
            </a:r>
            <a:r>
              <a:rPr lang="ko-KR" altLang="en-US" dirty="0"/>
              <a:t> 요청을 통해 받은 데이터가 없을 경우 에러메시지 반환</a:t>
            </a:r>
            <a:endParaRPr lang="en-US" altLang="ko-KR" dirty="0"/>
          </a:p>
          <a:p>
            <a:r>
              <a:rPr lang="ko-KR" altLang="en-US" dirty="0"/>
              <a:t>나온 정보들의 </a:t>
            </a:r>
            <a:r>
              <a:rPr lang="en-US" altLang="ko-KR" dirty="0"/>
              <a:t>id </a:t>
            </a:r>
            <a:r>
              <a:rPr lang="ko-KR" altLang="en-US" dirty="0"/>
              <a:t>기반으로 데이터 검색</a:t>
            </a:r>
            <a:r>
              <a:rPr lang="en-US" altLang="ko-KR" dirty="0"/>
              <a:t>, </a:t>
            </a:r>
            <a:r>
              <a:rPr lang="ko-KR" altLang="en-US" dirty="0"/>
              <a:t>검색된 데이터는 사전에 정의된 </a:t>
            </a:r>
            <a:r>
              <a:rPr lang="en-US" altLang="ko-KR" dirty="0" err="1"/>
              <a:t>openAI</a:t>
            </a:r>
            <a:r>
              <a:rPr lang="en-US" altLang="ko-KR" dirty="0"/>
              <a:t> API </a:t>
            </a:r>
            <a:r>
              <a:rPr lang="ko-KR" altLang="en-US" dirty="0"/>
              <a:t>호출을 통해 자연어로 설명을 생성</a:t>
            </a:r>
            <a:endParaRPr lang="en-US" altLang="ko-KR" dirty="0"/>
          </a:p>
          <a:p>
            <a:r>
              <a:rPr lang="ko-KR" altLang="en-US" dirty="0"/>
              <a:t>보다 나은 설명을 위해 프롬프트 설정</a:t>
            </a:r>
            <a:endParaRPr lang="en-US" altLang="ko-KR" dirty="0"/>
          </a:p>
          <a:p>
            <a:r>
              <a:rPr lang="en-US" altLang="ko-KR" dirty="0"/>
              <a:t>API_KEY </a:t>
            </a:r>
            <a:r>
              <a:rPr lang="ko-KR" altLang="en-US" dirty="0"/>
              <a:t>같은 문제로 호출에 실패할 시 예외 처리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83" y="1894787"/>
            <a:ext cx="6696464" cy="422934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527912" y="232019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views.py							#2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485798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1546765" y="2212754"/>
            <a:ext cx="4817097" cy="999241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6765" y="298007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68545" y="3648173"/>
            <a:ext cx="9973558" cy="2771481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/>
              <a:t>urlpatterns</a:t>
            </a:r>
            <a:r>
              <a:rPr lang="ko-KR" altLang="en-US" dirty="0"/>
              <a:t>으로 각 함수의 기능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/sol/travel/</a:t>
            </a:r>
          </a:p>
          <a:p>
            <a:r>
              <a:rPr lang="af-ZA" altLang="ko-KR" dirty="0"/>
              <a:t>travel_recommendations </a:t>
            </a:r>
            <a:r>
              <a:rPr lang="ko-KR" altLang="en-US" dirty="0"/>
              <a:t>함수 기능으로 </a:t>
            </a:r>
            <a:r>
              <a:rPr lang="en-US" altLang="ko-KR" dirty="0"/>
              <a:t>location </a:t>
            </a:r>
            <a:r>
              <a:rPr lang="ko-KR" altLang="en-US" dirty="0"/>
              <a:t>값을 받아 관광지 </a:t>
            </a:r>
            <a:r>
              <a:rPr lang="en-US" altLang="ko-KR" dirty="0"/>
              <a:t>5</a:t>
            </a:r>
            <a:r>
              <a:rPr lang="ko-KR" altLang="en-US" dirty="0"/>
              <a:t>개 추천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POST – JSON</a:t>
            </a:r>
          </a:p>
          <a:p>
            <a:endParaRPr lang="en-US" altLang="ko-KR" dirty="0"/>
          </a:p>
          <a:p>
            <a:r>
              <a:rPr lang="en-US" altLang="ko-KR" dirty="0"/>
              <a:t>/sol/travel/&lt;</a:t>
            </a:r>
            <a:r>
              <a:rPr lang="en-US" altLang="ko-KR" dirty="0" err="1"/>
              <a:t>int:id</a:t>
            </a:r>
            <a:r>
              <a:rPr lang="en-US" altLang="ko-KR" dirty="0"/>
              <a:t>&gt;/</a:t>
            </a:r>
          </a:p>
          <a:p>
            <a:r>
              <a:rPr lang="af-ZA" altLang="ko-KR" dirty="0"/>
              <a:t>travel_detail </a:t>
            </a:r>
            <a:r>
              <a:rPr lang="ko-KR" altLang="en-US" dirty="0"/>
              <a:t>함수 기능으로 </a:t>
            </a:r>
            <a:r>
              <a:rPr lang="en-US" altLang="ko-KR" dirty="0"/>
              <a:t>5</a:t>
            </a:r>
            <a:r>
              <a:rPr lang="ko-KR" altLang="en-US" dirty="0"/>
              <a:t>개 추천된 관광지 중 원하는 정보의 상세정보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GET – JSON</a:t>
            </a:r>
            <a:endParaRPr lang="af-ZA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80" y="2265527"/>
            <a:ext cx="4663667" cy="8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483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3"/>
          <p:cNvGrpSpPr/>
          <p:nvPr/>
        </p:nvGrpSpPr>
        <p:grpSpPr>
          <a:xfrm>
            <a:off x="2809189" y="251399"/>
            <a:ext cx="6834432" cy="6319084"/>
            <a:chOff x="0" y="-57150"/>
            <a:chExt cx="2362204" cy="227976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894" y="591678"/>
            <a:ext cx="4038600" cy="657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631" y="1702237"/>
            <a:ext cx="2143125" cy="800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413" y="2955671"/>
            <a:ext cx="5401559" cy="3367534"/>
          </a:xfrm>
          <a:prstGeom prst="rect">
            <a:avLst/>
          </a:prstGeom>
        </p:spPr>
      </p:pic>
      <p:cxnSp>
        <p:nvCxnSpPr>
          <p:cNvPr id="9" name="구부러진 연결선 8"/>
          <p:cNvCxnSpPr>
            <a:stCxn id="4" idx="1"/>
            <a:endCxn id="6" idx="1"/>
          </p:cNvCxnSpPr>
          <p:nvPr/>
        </p:nvCxnSpPr>
        <p:spPr>
          <a:xfrm rot="10800000" flipH="1" flipV="1">
            <a:off x="3804893" y="920291"/>
            <a:ext cx="947737" cy="1181996"/>
          </a:xfrm>
          <a:prstGeom prst="curvedConnector3">
            <a:avLst>
              <a:gd name="adj1" fmla="val -6490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3"/>
            <a:endCxn id="7" idx="3"/>
          </p:cNvCxnSpPr>
          <p:nvPr/>
        </p:nvCxnSpPr>
        <p:spPr>
          <a:xfrm>
            <a:off x="6895756" y="2102287"/>
            <a:ext cx="1629216" cy="2537151"/>
          </a:xfrm>
          <a:prstGeom prst="curvedConnector3">
            <a:avLst>
              <a:gd name="adj1" fmla="val 1435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895756" y="782424"/>
            <a:ext cx="871930" cy="273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09327" y="1934808"/>
            <a:ext cx="1705295" cy="299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801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3"/>
          <p:cNvGrpSpPr/>
          <p:nvPr/>
        </p:nvGrpSpPr>
        <p:grpSpPr>
          <a:xfrm>
            <a:off x="84840" y="1525128"/>
            <a:ext cx="11915481" cy="3640761"/>
            <a:chOff x="0" y="-57150"/>
            <a:chExt cx="2362204" cy="2279765"/>
          </a:xfrm>
        </p:grpSpPr>
        <p:sp>
          <p:nvSpPr>
            <p:cNvPr id="1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65" y="1856147"/>
            <a:ext cx="4171950" cy="638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47" y="3090118"/>
            <a:ext cx="11159840" cy="1708915"/>
          </a:xfrm>
          <a:prstGeom prst="rect">
            <a:avLst/>
          </a:prstGeom>
        </p:spPr>
      </p:pic>
      <p:cxnSp>
        <p:nvCxnSpPr>
          <p:cNvPr id="6" name="구부러진 연결선 5"/>
          <p:cNvCxnSpPr>
            <a:stCxn id="4" idx="1"/>
            <a:endCxn id="5" idx="1"/>
          </p:cNvCxnSpPr>
          <p:nvPr/>
        </p:nvCxnSpPr>
        <p:spPr>
          <a:xfrm rot="10800000" flipV="1">
            <a:off x="650947" y="2175234"/>
            <a:ext cx="172818" cy="1769341"/>
          </a:xfrm>
          <a:prstGeom prst="curvedConnector3">
            <a:avLst>
              <a:gd name="adj1" fmla="val 37410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922022" y="2007755"/>
            <a:ext cx="979916" cy="330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557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866628" y="1234910"/>
            <a:ext cx="2677213" cy="4845377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51805" y="1747066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chatbot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51805" y="2963510"/>
            <a:ext cx="5836616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파일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&gt; </a:t>
            </a:r>
            <a:r>
              <a:rPr lang="af-ZA" altLang="ko-KR" dirty="0"/>
              <a:t>views.py</a:t>
            </a:r>
          </a:p>
          <a:p>
            <a:r>
              <a:rPr lang="af-ZA" altLang="ko-KR" dirty="0"/>
              <a:t>&gt; chatbot_chat.py</a:t>
            </a:r>
          </a:p>
          <a:p>
            <a:r>
              <a:rPr lang="af-ZA" altLang="ko-KR" dirty="0"/>
              <a:t>&gt; models.py</a:t>
            </a:r>
          </a:p>
          <a:p>
            <a:r>
              <a:rPr lang="af-ZA" altLang="ko-KR" dirty="0"/>
              <a:t>&gt; serializers.py</a:t>
            </a:r>
          </a:p>
          <a:p>
            <a:r>
              <a:rPr lang="af-ZA" altLang="ko-KR" dirty="0"/>
              <a:t>&gt; travel_tags.py</a:t>
            </a:r>
          </a:p>
          <a:p>
            <a:r>
              <a:rPr lang="af-ZA" altLang="ko-KR" dirty="0"/>
              <a:t>&gt; middleware.py</a:t>
            </a:r>
          </a:p>
          <a:p>
            <a:r>
              <a:rPr lang="af-ZA" altLang="ko-KR" dirty="0"/>
              <a:t>&gt; urls.py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012253" y="1354898"/>
            <a:ext cx="2423671" cy="4605400"/>
            <a:chOff x="1447801" y="1825625"/>
            <a:chExt cx="2423671" cy="46054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801" y="1825625"/>
              <a:ext cx="2423671" cy="46054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519840" y="3793367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519840" y="4094736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519840" y="4429694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519840" y="4764652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19840" y="5414031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19840" y="5728452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19840" y="6049775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84725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50460" y="156605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views.py				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8924" y="4568101"/>
            <a:ext cx="10887959" cy="2111604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create_chatbot</a:t>
            </a:r>
            <a:endParaRPr lang="en-US" altLang="ko-KR" dirty="0"/>
          </a:p>
          <a:p>
            <a:r>
              <a:rPr lang="en-US" altLang="ko-KR" dirty="0"/>
              <a:t>Django REST Framework</a:t>
            </a:r>
            <a:r>
              <a:rPr lang="ko-KR" altLang="en-US" dirty="0"/>
              <a:t>로 </a:t>
            </a:r>
            <a:r>
              <a:rPr lang="en-US" altLang="ko-KR" dirty="0"/>
              <a:t>POST </a:t>
            </a:r>
            <a:r>
              <a:rPr lang="ko-KR" altLang="en-US" dirty="0"/>
              <a:t>요청만 허용되도록 제한</a:t>
            </a:r>
            <a:endParaRPr lang="en-US" altLang="ko-KR" dirty="0"/>
          </a:p>
          <a:p>
            <a:r>
              <a:rPr lang="ko-KR" altLang="en-US" dirty="0"/>
              <a:t>클라이언트 요청에서 </a:t>
            </a:r>
            <a:r>
              <a:rPr lang="en-US" altLang="ko-KR" dirty="0"/>
              <a:t>location</a:t>
            </a:r>
            <a:r>
              <a:rPr lang="ko-KR" altLang="en-US" dirty="0"/>
              <a:t>과 </a:t>
            </a:r>
            <a:r>
              <a:rPr lang="en-US" altLang="ko-KR" dirty="0"/>
              <a:t>days </a:t>
            </a:r>
            <a:r>
              <a:rPr lang="ko-KR" altLang="en-US" dirty="0"/>
              <a:t>값을 가져오며</a:t>
            </a:r>
            <a:r>
              <a:rPr lang="en-US" altLang="ko-KR" dirty="0"/>
              <a:t>, </a:t>
            </a:r>
            <a:r>
              <a:rPr lang="ko-KR" altLang="en-US" dirty="0"/>
              <a:t>제공하지 않을 경우 에러메시지를 반환</a:t>
            </a:r>
            <a:endParaRPr lang="en-US" altLang="ko-KR" dirty="0"/>
          </a:p>
          <a:p>
            <a:r>
              <a:rPr lang="ko-KR" altLang="en-US" dirty="0"/>
              <a:t>사용자마다 고유 세션 </a:t>
            </a:r>
            <a:r>
              <a:rPr lang="en-US" altLang="ko-KR" dirty="0"/>
              <a:t>ID </a:t>
            </a:r>
            <a:r>
              <a:rPr lang="ko-KR" altLang="en-US" dirty="0"/>
              <a:t>생성하여 식별</a:t>
            </a:r>
            <a:endParaRPr lang="en-US" altLang="ko-KR" dirty="0"/>
          </a:p>
          <a:p>
            <a:r>
              <a:rPr lang="en-US" altLang="ko-KR" dirty="0"/>
              <a:t>location</a:t>
            </a:r>
            <a:r>
              <a:rPr lang="ko-KR" altLang="en-US" dirty="0"/>
              <a:t>과 </a:t>
            </a:r>
            <a:r>
              <a:rPr lang="en-US" altLang="ko-KR" dirty="0"/>
              <a:t>days </a:t>
            </a:r>
            <a:r>
              <a:rPr lang="ko-KR" altLang="en-US" dirty="0"/>
              <a:t>정보를 포함한 초기 메시지를 생성</a:t>
            </a:r>
            <a:endParaRPr lang="en-US" altLang="ko-KR" dirty="0"/>
          </a:p>
          <a:p>
            <a:r>
              <a:rPr lang="ko-KR" altLang="en-US" dirty="0"/>
              <a:t>데이터베이스에 초기 메시지를 저장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1084868" y="1438584"/>
            <a:ext cx="7220933" cy="3042147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24" y="1580565"/>
            <a:ext cx="7045308" cy="27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456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3"/>
          <p:cNvGrpSpPr/>
          <p:nvPr/>
        </p:nvGrpSpPr>
        <p:grpSpPr>
          <a:xfrm>
            <a:off x="396695" y="2127913"/>
            <a:ext cx="5636460" cy="3556450"/>
            <a:chOff x="0" y="0"/>
            <a:chExt cx="2362204" cy="222261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72520" y="1896456"/>
            <a:ext cx="4981280" cy="4280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chatbot_log</a:t>
            </a:r>
            <a:endParaRPr lang="en-US" altLang="ko-KR" dirty="0"/>
          </a:p>
          <a:p>
            <a:r>
              <a:rPr lang="en-US" altLang="ko-KR" dirty="0"/>
              <a:t>Django REST Framework</a:t>
            </a:r>
            <a:r>
              <a:rPr lang="ko-KR" altLang="en-US" dirty="0"/>
              <a:t>로 </a:t>
            </a:r>
            <a:r>
              <a:rPr lang="en-US" altLang="ko-KR" dirty="0"/>
              <a:t>POST </a:t>
            </a:r>
            <a:r>
              <a:rPr lang="ko-KR" altLang="en-US" dirty="0"/>
              <a:t>요청만 허용되도록 제한</a:t>
            </a:r>
            <a:endParaRPr lang="en-US" altLang="ko-KR" dirty="0"/>
          </a:p>
          <a:p>
            <a:r>
              <a:rPr lang="en-US" altLang="ko-KR" dirty="0" err="1"/>
              <a:t>create_chatbot</a:t>
            </a:r>
            <a:r>
              <a:rPr lang="en-US" altLang="ko-KR" dirty="0"/>
              <a:t> </a:t>
            </a:r>
            <a:r>
              <a:rPr lang="ko-KR" altLang="en-US" dirty="0"/>
              <a:t>함수에서 생성된 세션 </a:t>
            </a:r>
            <a:r>
              <a:rPr lang="en-US" altLang="ko-KR" dirty="0"/>
              <a:t>ID</a:t>
            </a:r>
            <a:r>
              <a:rPr lang="ko-KR" altLang="en-US" dirty="0"/>
              <a:t>를 추출</a:t>
            </a:r>
            <a:r>
              <a:rPr lang="en-US" altLang="ko-KR" dirty="0"/>
              <a:t>, </a:t>
            </a:r>
            <a:r>
              <a:rPr lang="ko-KR" altLang="en-US" dirty="0"/>
              <a:t>없을 경우 에러 메시지를 반환</a:t>
            </a:r>
            <a:endParaRPr lang="en-US" altLang="ko-KR" dirty="0"/>
          </a:p>
          <a:p>
            <a:r>
              <a:rPr lang="ko-KR" altLang="en-US" dirty="0"/>
              <a:t>추출된 세션 </a:t>
            </a:r>
            <a:r>
              <a:rPr lang="en-US" altLang="ko-KR" dirty="0"/>
              <a:t>ID </a:t>
            </a:r>
            <a:r>
              <a:rPr lang="ko-KR" altLang="en-US" dirty="0"/>
              <a:t>검색</a:t>
            </a:r>
            <a:r>
              <a:rPr lang="en-US" altLang="ko-KR" dirty="0"/>
              <a:t> </a:t>
            </a:r>
            <a:r>
              <a:rPr lang="ko-KR" altLang="en-US" dirty="0"/>
              <a:t>및 조회</a:t>
            </a:r>
            <a:r>
              <a:rPr lang="en-US" altLang="ko-KR" dirty="0"/>
              <a:t>, timestamp </a:t>
            </a:r>
            <a:r>
              <a:rPr lang="ko-KR" altLang="en-US" dirty="0"/>
              <a:t>순으로 정렬</a:t>
            </a:r>
            <a:endParaRPr lang="en-US" altLang="ko-KR" dirty="0"/>
          </a:p>
          <a:p>
            <a:r>
              <a:rPr lang="ko-KR" altLang="en-US" dirty="0"/>
              <a:t>대화 </a:t>
            </a:r>
            <a:r>
              <a:rPr lang="ko-KR" altLang="en-US" dirty="0" err="1"/>
              <a:t>기록으를</a:t>
            </a:r>
            <a:r>
              <a:rPr lang="ko-KR" altLang="en-US" dirty="0"/>
              <a:t> 생성하여 </a:t>
            </a:r>
            <a:r>
              <a:rPr lang="en-US" altLang="ko-KR" dirty="0"/>
              <a:t>JSON </a:t>
            </a:r>
            <a:r>
              <a:rPr lang="ko-KR" altLang="en-US" dirty="0"/>
              <a:t>형식으로 변환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1" y="2216966"/>
            <a:ext cx="5476361" cy="333375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650460" y="15660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/>
              <a:t>views.py							#2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933337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3"/>
          <p:cNvGrpSpPr/>
          <p:nvPr/>
        </p:nvGrpSpPr>
        <p:grpSpPr>
          <a:xfrm>
            <a:off x="495136" y="1505745"/>
            <a:ext cx="6405283" cy="3556450"/>
            <a:chOff x="0" y="0"/>
            <a:chExt cx="2362204" cy="222261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7338" y="112513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chatbot_chat.py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11505" y="1891612"/>
            <a:ext cx="436853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err="1"/>
              <a:t>chatbot_chat</a:t>
            </a:r>
            <a:endParaRPr lang="en-US" altLang="ko-KR" dirty="0"/>
          </a:p>
          <a:p>
            <a:r>
              <a:rPr lang="en-US" altLang="ko-KR" dirty="0"/>
              <a:t>Django REST Framework</a:t>
            </a:r>
            <a:r>
              <a:rPr lang="ko-KR" altLang="en-US" dirty="0"/>
              <a:t>로 </a:t>
            </a:r>
            <a:r>
              <a:rPr lang="en-US" altLang="ko-KR" dirty="0"/>
              <a:t>POST </a:t>
            </a:r>
            <a:r>
              <a:rPr lang="ko-KR" altLang="en-US" dirty="0"/>
              <a:t>요청만 허용되도록 제한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create_chatbot</a:t>
            </a:r>
            <a:r>
              <a:rPr lang="en-US" altLang="ko-KR" dirty="0"/>
              <a:t> </a:t>
            </a:r>
            <a:r>
              <a:rPr lang="ko-KR" altLang="en-US" dirty="0"/>
              <a:t>함수에서 생성된 세션 </a:t>
            </a:r>
            <a:r>
              <a:rPr lang="en-US" altLang="ko-KR" dirty="0"/>
              <a:t>ID</a:t>
            </a:r>
            <a:r>
              <a:rPr lang="ko-KR" altLang="en-US" dirty="0"/>
              <a:t>를 확인</a:t>
            </a:r>
            <a:r>
              <a:rPr lang="en-US" altLang="ko-KR" dirty="0"/>
              <a:t>, </a:t>
            </a:r>
            <a:r>
              <a:rPr lang="ko-KR" altLang="en-US" dirty="0"/>
              <a:t>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사용자와 </a:t>
            </a:r>
            <a:r>
              <a:rPr lang="en-US" altLang="ko-KR" dirty="0"/>
              <a:t>AI</a:t>
            </a:r>
            <a:r>
              <a:rPr lang="ko-KR" altLang="en-US" dirty="0"/>
              <a:t>의 대화를 데이터베이스에 저장</a:t>
            </a:r>
            <a:r>
              <a:rPr lang="en-US" altLang="ko-KR" dirty="0"/>
              <a:t>, </a:t>
            </a:r>
            <a:r>
              <a:rPr lang="ko-KR" altLang="en-US" dirty="0"/>
              <a:t>최종 응답</a:t>
            </a:r>
            <a:r>
              <a:rPr lang="en-US" altLang="ko-KR" dirty="0"/>
              <a:t>-</a:t>
            </a:r>
            <a:r>
              <a:rPr lang="en-US" altLang="ko-KR" dirty="0" err="1"/>
              <a:t>final_response</a:t>
            </a:r>
            <a:r>
              <a:rPr lang="ko-KR" altLang="en-US" dirty="0"/>
              <a:t>을 </a:t>
            </a:r>
            <a:r>
              <a:rPr lang="en-US" altLang="ko-KR" dirty="0"/>
              <a:t>JSON </a:t>
            </a:r>
            <a:r>
              <a:rPr lang="ko-KR" altLang="en-US" dirty="0"/>
              <a:t>형식으로 변환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9" y="1591083"/>
            <a:ext cx="627697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78" y="2632702"/>
            <a:ext cx="6276975" cy="2344009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452487" y="5347259"/>
            <a:ext cx="6655323" cy="1213798"/>
            <a:chOff x="0" y="0"/>
            <a:chExt cx="2362204" cy="2222615"/>
          </a:xfrm>
        </p:grpSpPr>
        <p:sp>
          <p:nvSpPr>
            <p:cNvPr id="12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80" y="5408729"/>
            <a:ext cx="6482499" cy="10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192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3"/>
          <p:cNvGrpSpPr/>
          <p:nvPr/>
        </p:nvGrpSpPr>
        <p:grpSpPr>
          <a:xfrm>
            <a:off x="311854" y="3135058"/>
            <a:ext cx="6296336" cy="3039499"/>
            <a:chOff x="0" y="0"/>
            <a:chExt cx="2362204" cy="2222615"/>
          </a:xfrm>
        </p:grpSpPr>
        <p:sp>
          <p:nvSpPr>
            <p:cNvPr id="13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311854" y="1251915"/>
            <a:ext cx="8106282" cy="1717528"/>
            <a:chOff x="0" y="0"/>
            <a:chExt cx="2362204" cy="222261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00420" y="3201963"/>
            <a:ext cx="4713402" cy="304134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사용자 입력에 포함된 키워드를 기반으로 검색조건을 설정</a:t>
            </a:r>
            <a:r>
              <a:rPr lang="en-US" altLang="ko-KR" dirty="0"/>
              <a:t>, </a:t>
            </a:r>
            <a:r>
              <a:rPr lang="ko-KR" altLang="en-US" dirty="0"/>
              <a:t>해당되는 키워드에 </a:t>
            </a:r>
            <a:r>
              <a:rPr lang="en-US" altLang="ko-KR" dirty="0"/>
              <a:t>SQL </a:t>
            </a:r>
            <a:r>
              <a:rPr lang="ko-KR" altLang="en-US" dirty="0"/>
              <a:t>템플릿을 선택하여 검색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데이터베이스 결과와 대화 기록을 기반으로 프롬프트를 생성</a:t>
            </a:r>
            <a:r>
              <a:rPr lang="en-US" altLang="ko-KR" dirty="0"/>
              <a:t>, </a:t>
            </a:r>
            <a:r>
              <a:rPr lang="ko-KR" altLang="en-US" dirty="0"/>
              <a:t>정의된 </a:t>
            </a:r>
            <a:r>
              <a:rPr lang="en-US" altLang="ko-KR" dirty="0" err="1"/>
              <a:t>openAI</a:t>
            </a:r>
            <a:r>
              <a:rPr lang="en-US" altLang="ko-KR" dirty="0"/>
              <a:t> API </a:t>
            </a:r>
            <a:r>
              <a:rPr lang="ko-KR" altLang="en-US" dirty="0"/>
              <a:t>설정을 호출하여 응답 생성</a:t>
            </a:r>
            <a:r>
              <a:rPr lang="en-US" altLang="ko-KR" dirty="0"/>
              <a:t>, </a:t>
            </a:r>
            <a:r>
              <a:rPr lang="ko-KR" altLang="en-US" dirty="0"/>
              <a:t>예외 발생 시 오류 메시지로 반환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67" y="1332689"/>
            <a:ext cx="7933267" cy="15256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67" y="3220817"/>
            <a:ext cx="6108569" cy="2863392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537338" y="112513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chatbot_chat.py			#2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70733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33ADE8A-7D70-34B5-FBD2-3C7DB402A42D}"/>
              </a:ext>
            </a:extLst>
          </p:cNvPr>
          <p:cNvSpPr/>
          <p:nvPr/>
        </p:nvSpPr>
        <p:spPr>
          <a:xfrm>
            <a:off x="0" y="-2135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21358"/>
            <a:ext cx="9905998" cy="1478570"/>
          </a:xfrm>
        </p:spPr>
        <p:txBody>
          <a:bodyPr/>
          <a:lstStyle/>
          <a:p>
            <a:r>
              <a:rPr lang="en-US" altLang="ko-KR" dirty="0"/>
              <a:t>Internet Gateway </a:t>
            </a:r>
            <a:r>
              <a:rPr lang="ko-KR" altLang="en-US" dirty="0"/>
              <a:t>설정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9" y="1569938"/>
            <a:ext cx="6363422" cy="49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3546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2451738" y="1453326"/>
            <a:ext cx="7182456" cy="4564618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089" y="6122820"/>
            <a:ext cx="8040260" cy="597423"/>
          </a:xfrm>
        </p:spPr>
        <p:txBody>
          <a:bodyPr/>
          <a:lstStyle/>
          <a:p>
            <a:r>
              <a:rPr lang="ko-KR" altLang="en-US" dirty="0"/>
              <a:t>각 테이블마다 검색되는 결과를 처리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25" y="1591083"/>
            <a:ext cx="6938284" cy="4270250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537338" y="1125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/>
              <a:t>chatbot_chat.py			#3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0680827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113891" y="1722559"/>
            <a:ext cx="7163602" cy="4454403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6193" y="156604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models.py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63116" y="1635174"/>
            <a:ext cx="4553146" cy="4800650"/>
          </a:xfrm>
        </p:spPr>
        <p:txBody>
          <a:bodyPr/>
          <a:lstStyle/>
          <a:p>
            <a:r>
              <a:rPr lang="en-US" altLang="ko-KR" dirty="0" err="1"/>
              <a:t>ChatSession</a:t>
            </a:r>
            <a:endParaRPr lang="en-US" altLang="ko-KR" dirty="0"/>
          </a:p>
          <a:p>
            <a:r>
              <a:rPr lang="ko-KR" altLang="en-US" dirty="0"/>
              <a:t>사용자와 </a:t>
            </a:r>
            <a:r>
              <a:rPr lang="ko-KR" altLang="en-US" dirty="0" err="1"/>
              <a:t>챗봇에</a:t>
            </a:r>
            <a:r>
              <a:rPr lang="ko-KR" altLang="en-US" dirty="0"/>
              <a:t> 대한 세션 정보를 저장</a:t>
            </a:r>
            <a:r>
              <a:rPr lang="en-US" altLang="ko-KR" dirty="0"/>
              <a:t>, 10</a:t>
            </a:r>
            <a:r>
              <a:rPr lang="ko-KR" altLang="en-US" dirty="0"/>
              <a:t>분 이상 지났는지 확인하여 체크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ChatMessage</a:t>
            </a:r>
            <a:endParaRPr lang="en-US" altLang="ko-KR" dirty="0"/>
          </a:p>
          <a:p>
            <a:r>
              <a:rPr lang="ko-KR" altLang="en-US" dirty="0"/>
              <a:t>각 세션에서 주고받은 메시지 기록을 저장</a:t>
            </a:r>
            <a:r>
              <a:rPr lang="en-US" altLang="ko-KR" dirty="0"/>
              <a:t>, </a:t>
            </a:r>
            <a:r>
              <a:rPr lang="ko-KR" altLang="en-US" dirty="0"/>
              <a:t>각 메시지의 생성 시간 기록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4" y="1815037"/>
            <a:ext cx="6990191" cy="42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4358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3"/>
          <p:cNvGrpSpPr/>
          <p:nvPr/>
        </p:nvGrpSpPr>
        <p:grpSpPr>
          <a:xfrm>
            <a:off x="604083" y="2382438"/>
            <a:ext cx="4674926" cy="2330965"/>
            <a:chOff x="0" y="0"/>
            <a:chExt cx="2362204" cy="2222615"/>
          </a:xfrm>
        </p:grpSpPr>
        <p:sp>
          <p:nvSpPr>
            <p:cNvPr id="11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7801" y="18178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travel_tags.py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99520" y="2243578"/>
            <a:ext cx="6004876" cy="4282175"/>
          </a:xfrm>
        </p:spPr>
        <p:txBody>
          <a:bodyPr/>
          <a:lstStyle/>
          <a:p>
            <a:r>
              <a:rPr lang="ko-KR" altLang="en-US" dirty="0"/>
              <a:t>데이터베이스에 검색 하기 위한 키워드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attraction_tag</a:t>
            </a:r>
            <a:r>
              <a:rPr lang="en-US" altLang="ko-KR" dirty="0"/>
              <a:t> : </a:t>
            </a:r>
            <a:r>
              <a:rPr lang="ko-KR" altLang="en-US" dirty="0"/>
              <a:t>관광지 데이터 검색</a:t>
            </a:r>
            <a:endParaRPr lang="en-US" altLang="ko-KR" dirty="0"/>
          </a:p>
          <a:p>
            <a:r>
              <a:rPr lang="en-US" altLang="ko-KR" dirty="0" err="1"/>
              <a:t>restaurant_tag</a:t>
            </a:r>
            <a:r>
              <a:rPr lang="en-US" altLang="ko-KR" dirty="0"/>
              <a:t> : </a:t>
            </a:r>
            <a:r>
              <a:rPr lang="ko-KR" altLang="en-US" dirty="0"/>
              <a:t>음식점 데이터 검색</a:t>
            </a:r>
            <a:endParaRPr lang="en-US" altLang="ko-KR" dirty="0"/>
          </a:p>
          <a:p>
            <a:r>
              <a:rPr lang="en-US" altLang="ko-KR" dirty="0" err="1"/>
              <a:t>accommodation_tag</a:t>
            </a:r>
            <a:r>
              <a:rPr lang="en-US" altLang="ko-KR" dirty="0"/>
              <a:t> : </a:t>
            </a:r>
            <a:r>
              <a:rPr lang="ko-KR" altLang="en-US" dirty="0"/>
              <a:t>숙소 데이터 검색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78" y="2518759"/>
            <a:ext cx="4445605" cy="6486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78" y="3224528"/>
            <a:ext cx="3199392" cy="6463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78" y="3927992"/>
            <a:ext cx="3416379" cy="6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75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1056570" y="1547789"/>
            <a:ext cx="6117227" cy="3952375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7912" y="194311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middleware.py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58790" y="5722071"/>
            <a:ext cx="10607750" cy="79776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일정 주기마다 만료된 세션 데이터를 자동으로 처리 </a:t>
            </a:r>
            <a:endParaRPr lang="en-US" altLang="ko-KR" dirty="0"/>
          </a:p>
          <a:p>
            <a:r>
              <a:rPr lang="en-US" altLang="ko-KR" dirty="0" err="1"/>
              <a:t>current_time</a:t>
            </a:r>
            <a:r>
              <a:rPr lang="ko-KR" altLang="en-US" dirty="0"/>
              <a:t>과 </a:t>
            </a:r>
            <a:r>
              <a:rPr lang="en-US" altLang="ko-KR" dirty="0" err="1"/>
              <a:t>last_cleanup</a:t>
            </a:r>
            <a:r>
              <a:rPr lang="en-US" altLang="ko-KR" dirty="0"/>
              <a:t> </a:t>
            </a:r>
            <a:r>
              <a:rPr lang="ko-KR" altLang="en-US" dirty="0"/>
              <a:t>시간을 비교</a:t>
            </a:r>
            <a:r>
              <a:rPr lang="en-US" altLang="ko-KR" dirty="0"/>
              <a:t>, 10</a:t>
            </a:r>
            <a:r>
              <a:rPr lang="ko-KR" altLang="en-US" dirty="0"/>
              <a:t>분 이상 경과 하였을 시 세션 데이터를 삭제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01" y="1672881"/>
            <a:ext cx="5896706" cy="371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0903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1037718" y="1663455"/>
            <a:ext cx="4712633" cy="1407139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7801" y="184885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8033" y="3190599"/>
            <a:ext cx="10605155" cy="35967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/sol/</a:t>
            </a:r>
            <a:r>
              <a:rPr lang="en-US" altLang="ko-KR" dirty="0" err="1"/>
              <a:t>chatbot</a:t>
            </a:r>
            <a:r>
              <a:rPr lang="en-US" altLang="ko-KR" dirty="0"/>
              <a:t>/</a:t>
            </a:r>
          </a:p>
          <a:p>
            <a:r>
              <a:rPr lang="af-ZA" altLang="ko-KR" dirty="0"/>
              <a:t>create_chatbot</a:t>
            </a:r>
            <a:r>
              <a:rPr lang="ko-KR" altLang="en-US" dirty="0"/>
              <a:t> 함수의 기능으로 </a:t>
            </a:r>
            <a:r>
              <a:rPr lang="en-US" altLang="ko-KR" dirty="0"/>
              <a:t>location</a:t>
            </a:r>
            <a:r>
              <a:rPr lang="ko-KR" altLang="en-US" dirty="0"/>
              <a:t>과 </a:t>
            </a:r>
            <a:r>
              <a:rPr lang="en-US" altLang="ko-KR" dirty="0"/>
              <a:t>days </a:t>
            </a:r>
            <a:r>
              <a:rPr lang="ko-KR" altLang="en-US" dirty="0"/>
              <a:t>정보를 받아 세션 </a:t>
            </a:r>
            <a:r>
              <a:rPr lang="en-US" altLang="ko-KR" dirty="0"/>
              <a:t>ID</a:t>
            </a:r>
            <a:r>
              <a:rPr lang="ko-KR" altLang="en-US" dirty="0"/>
              <a:t>를 생성 해 초기 메시지를 생성</a:t>
            </a:r>
            <a:r>
              <a:rPr lang="en-US" altLang="ko-KR" dirty="0"/>
              <a:t>, POST – JSON</a:t>
            </a:r>
          </a:p>
          <a:p>
            <a:endParaRPr lang="en-US" altLang="ko-KR" dirty="0"/>
          </a:p>
          <a:p>
            <a:r>
              <a:rPr lang="en-US" altLang="ko-KR" dirty="0"/>
              <a:t>/sol/</a:t>
            </a:r>
            <a:r>
              <a:rPr lang="en-US" altLang="ko-KR" dirty="0" err="1"/>
              <a:t>chatbot</a:t>
            </a:r>
            <a:r>
              <a:rPr lang="en-US" altLang="ko-KR" dirty="0"/>
              <a:t>/chat/</a:t>
            </a:r>
          </a:p>
          <a:p>
            <a:r>
              <a:rPr lang="af-ZA" altLang="ko-KR" dirty="0"/>
              <a:t>chatbot_chat </a:t>
            </a:r>
            <a:r>
              <a:rPr lang="ko-KR" altLang="en-US" dirty="0"/>
              <a:t>함수의 기능으로 </a:t>
            </a:r>
            <a:r>
              <a:rPr lang="en-US" altLang="ko-KR" dirty="0" err="1"/>
              <a:t>create_chatbot</a:t>
            </a:r>
            <a:r>
              <a:rPr lang="ko-KR" altLang="en-US" dirty="0"/>
              <a:t>에서 생성된 정보를 기준으로 사용자와 </a:t>
            </a:r>
            <a:r>
              <a:rPr lang="en-US" altLang="ko-KR" dirty="0"/>
              <a:t>AI </a:t>
            </a:r>
            <a:r>
              <a:rPr lang="ko-KR" altLang="en-US" dirty="0"/>
              <a:t>간의 대화</a:t>
            </a:r>
            <a:r>
              <a:rPr lang="en-US" altLang="ko-KR" dirty="0"/>
              <a:t>, POST - JSON</a:t>
            </a:r>
          </a:p>
          <a:p>
            <a:endParaRPr lang="en-US" altLang="ko-KR" dirty="0"/>
          </a:p>
          <a:p>
            <a:r>
              <a:rPr lang="en-US" altLang="ko-KR" dirty="0"/>
              <a:t>/sol/</a:t>
            </a:r>
            <a:r>
              <a:rPr lang="en-US" altLang="ko-KR" dirty="0" err="1"/>
              <a:t>chatbot</a:t>
            </a:r>
            <a:r>
              <a:rPr lang="en-US" altLang="ko-KR" dirty="0"/>
              <a:t>/log</a:t>
            </a:r>
          </a:p>
          <a:p>
            <a:r>
              <a:rPr lang="af-ZA" altLang="ko-KR" dirty="0"/>
              <a:t>chatbot_log </a:t>
            </a:r>
            <a:r>
              <a:rPr lang="ko-KR" altLang="en-US" dirty="0"/>
              <a:t>함수의 기능으로 생성된 세션 </a:t>
            </a:r>
            <a:r>
              <a:rPr lang="en-US" altLang="ko-KR" dirty="0"/>
              <a:t>ID</a:t>
            </a:r>
            <a:r>
              <a:rPr lang="ko-KR" altLang="en-US" dirty="0"/>
              <a:t> 정보로 </a:t>
            </a:r>
            <a:r>
              <a:rPr lang="ko-KR" altLang="en-US" dirty="0" err="1"/>
              <a:t>대화기록을</a:t>
            </a:r>
            <a:r>
              <a:rPr lang="ko-KR" altLang="en-US" dirty="0"/>
              <a:t> 호출</a:t>
            </a:r>
            <a:r>
              <a:rPr lang="en-US" altLang="ko-KR" dirty="0"/>
              <a:t>, POST - JSON</a:t>
            </a:r>
            <a:endParaRPr lang="af-ZA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87" y="1783459"/>
            <a:ext cx="4516991" cy="11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67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3"/>
          <p:cNvGrpSpPr/>
          <p:nvPr/>
        </p:nvGrpSpPr>
        <p:grpSpPr>
          <a:xfrm>
            <a:off x="1022750" y="730469"/>
            <a:ext cx="10148181" cy="5472368"/>
            <a:chOff x="0" y="0"/>
            <a:chExt cx="2362204" cy="2222615"/>
          </a:xfrm>
        </p:grpSpPr>
        <p:sp>
          <p:nvSpPr>
            <p:cNvPr id="23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750" y="1472925"/>
            <a:ext cx="4133850" cy="67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221" y="2614588"/>
            <a:ext cx="218122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204" y="4215649"/>
            <a:ext cx="8677275" cy="10096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97276" y="1677284"/>
            <a:ext cx="971170" cy="27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0800000" flipH="1" flipV="1">
            <a:off x="2718750" y="1841339"/>
            <a:ext cx="891471" cy="1308350"/>
          </a:xfrm>
          <a:prstGeom prst="curvedConnector3">
            <a:avLst>
              <a:gd name="adj1" fmla="val -11658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36034" y="2845348"/>
            <a:ext cx="1629475" cy="538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stCxn id="5" idx="3"/>
            <a:endCxn id="6" idx="3"/>
          </p:cNvCxnSpPr>
          <p:nvPr/>
        </p:nvCxnSpPr>
        <p:spPr>
          <a:xfrm>
            <a:off x="5791446" y="3119413"/>
            <a:ext cx="4644033" cy="1601061"/>
          </a:xfrm>
          <a:prstGeom prst="curvedConnector3">
            <a:avLst>
              <a:gd name="adj1" fmla="val 10268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518123" y="4450182"/>
            <a:ext cx="3429432" cy="240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5856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3"/>
          <p:cNvGrpSpPr/>
          <p:nvPr/>
        </p:nvGrpSpPr>
        <p:grpSpPr>
          <a:xfrm>
            <a:off x="108351" y="763571"/>
            <a:ext cx="11891971" cy="5410985"/>
            <a:chOff x="0" y="0"/>
            <a:chExt cx="2362204" cy="2222615"/>
          </a:xfrm>
        </p:grpSpPr>
        <p:sp>
          <p:nvSpPr>
            <p:cNvPr id="2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65" y="1469452"/>
            <a:ext cx="4581525" cy="67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65" y="2367306"/>
            <a:ext cx="5410200" cy="114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52" y="4044098"/>
            <a:ext cx="11155078" cy="15500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186470" y="1691966"/>
            <a:ext cx="1356492" cy="240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4" idx="1"/>
            <a:endCxn id="5" idx="1"/>
          </p:cNvCxnSpPr>
          <p:nvPr/>
        </p:nvCxnSpPr>
        <p:spPr>
          <a:xfrm rot="10800000" flipV="1">
            <a:off x="1071465" y="1807590"/>
            <a:ext cx="12700" cy="1131216"/>
          </a:xfrm>
          <a:prstGeom prst="curvedConnector3">
            <a:avLst>
              <a:gd name="adj1" fmla="val 37298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47863" y="2648617"/>
            <a:ext cx="3430389" cy="261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26384" y="2901098"/>
            <a:ext cx="1647565" cy="253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5" idx="3"/>
            <a:endCxn id="6" idx="3"/>
          </p:cNvCxnSpPr>
          <p:nvPr/>
        </p:nvCxnSpPr>
        <p:spPr>
          <a:xfrm>
            <a:off x="6481665" y="2938806"/>
            <a:ext cx="4963065" cy="1880335"/>
          </a:xfrm>
          <a:prstGeom prst="curvedConnector3">
            <a:avLst>
              <a:gd name="adj1" fmla="val 1076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8823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5989" y="579229"/>
            <a:ext cx="12054947" cy="5765010"/>
            <a:chOff x="65989" y="579229"/>
            <a:chExt cx="12054947" cy="5765010"/>
          </a:xfrm>
        </p:grpSpPr>
        <p:grpSp>
          <p:nvGrpSpPr>
            <p:cNvPr id="19" name="Group 3"/>
            <p:cNvGrpSpPr/>
            <p:nvPr/>
          </p:nvGrpSpPr>
          <p:grpSpPr>
            <a:xfrm>
              <a:off x="65989" y="579229"/>
              <a:ext cx="12054947" cy="5765010"/>
              <a:chOff x="0" y="0"/>
              <a:chExt cx="2362204" cy="2222615"/>
            </a:xfrm>
          </p:grpSpPr>
          <p:sp>
            <p:nvSpPr>
              <p:cNvPr id="20" name="Freeform 4"/>
              <p:cNvSpPr/>
              <p:nvPr/>
            </p:nvSpPr>
            <p:spPr>
              <a:xfrm>
                <a:off x="0" y="0"/>
                <a:ext cx="2362204" cy="2222615"/>
              </a:xfrm>
              <a:custGeom>
                <a:avLst/>
                <a:gdLst/>
                <a:ahLst/>
                <a:cxnLst/>
                <a:rect l="l" t="t" r="r" b="b"/>
                <a:pathLst>
                  <a:path w="2362204" h="2222615">
                    <a:moveTo>
                      <a:pt x="54074" y="0"/>
                    </a:moveTo>
                    <a:lnTo>
                      <a:pt x="2308130" y="0"/>
                    </a:lnTo>
                    <a:cubicBezTo>
                      <a:pt x="2337994" y="0"/>
                      <a:pt x="2362204" y="24210"/>
                      <a:pt x="2362204" y="54074"/>
                    </a:cubicBezTo>
                    <a:lnTo>
                      <a:pt x="2362204" y="2168541"/>
                    </a:lnTo>
                    <a:cubicBezTo>
                      <a:pt x="2362204" y="2182882"/>
                      <a:pt x="2356507" y="2196636"/>
                      <a:pt x="2346366" y="2206777"/>
                    </a:cubicBezTo>
                    <a:cubicBezTo>
                      <a:pt x="2336225" y="2216918"/>
                      <a:pt x="2322471" y="2222615"/>
                      <a:pt x="2308130" y="2222615"/>
                    </a:cubicBezTo>
                    <a:lnTo>
                      <a:pt x="54074" y="2222615"/>
                    </a:lnTo>
                    <a:cubicBezTo>
                      <a:pt x="39733" y="2222615"/>
                      <a:pt x="25979" y="2216918"/>
                      <a:pt x="15838" y="2206777"/>
                    </a:cubicBezTo>
                    <a:cubicBezTo>
                      <a:pt x="5697" y="2196636"/>
                      <a:pt x="0" y="2182882"/>
                      <a:pt x="0" y="2168541"/>
                    </a:cubicBezTo>
                    <a:lnTo>
                      <a:pt x="0" y="54074"/>
                    </a:lnTo>
                    <a:cubicBezTo>
                      <a:pt x="0" y="39733"/>
                      <a:pt x="5697" y="25979"/>
                      <a:pt x="15838" y="15838"/>
                    </a:cubicBezTo>
                    <a:cubicBezTo>
                      <a:pt x="25979" y="5697"/>
                      <a:pt x="39733" y="0"/>
                      <a:pt x="54074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5"/>
              <p:cNvSpPr txBox="1"/>
              <p:nvPr/>
            </p:nvSpPr>
            <p:spPr>
              <a:xfrm>
                <a:off x="0" y="-57150"/>
                <a:ext cx="2362204" cy="227976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1797" y="1422319"/>
              <a:ext cx="4438650" cy="6762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1797" y="2425537"/>
              <a:ext cx="5305425" cy="8191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210" y="3967556"/>
              <a:ext cx="11194682" cy="208404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448486" y="1640191"/>
              <a:ext cx="1186809" cy="2357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091993" y="2724347"/>
              <a:ext cx="3429421" cy="2310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구부러진 연결선 9"/>
            <p:cNvCxnSpPr>
              <a:stCxn id="4" idx="1"/>
              <a:endCxn id="6" idx="1"/>
            </p:cNvCxnSpPr>
            <p:nvPr/>
          </p:nvCxnSpPr>
          <p:spPr>
            <a:xfrm rot="10800000" flipV="1">
              <a:off x="1291797" y="1760456"/>
              <a:ext cx="12700" cy="1074655"/>
            </a:xfrm>
            <a:prstGeom prst="curvedConnector3">
              <a:avLst>
                <a:gd name="adj1" fmla="val 372989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구부러진 연결선 13"/>
            <p:cNvCxnSpPr>
              <a:stCxn id="6" idx="3"/>
              <a:endCxn id="7" idx="3"/>
            </p:cNvCxnSpPr>
            <p:nvPr/>
          </p:nvCxnSpPr>
          <p:spPr>
            <a:xfrm>
              <a:off x="6597222" y="2835112"/>
              <a:ext cx="4834670" cy="2174465"/>
            </a:xfrm>
            <a:prstGeom prst="curvedConnector3">
              <a:avLst>
                <a:gd name="adj1" fmla="val 11038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7898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83703" y="1395167"/>
            <a:ext cx="2960138" cy="4543720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36646" y="2397516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6646" y="3613960"/>
            <a:ext cx="583661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&gt; </a:t>
            </a:r>
            <a:r>
              <a:rPr lang="af-ZA" altLang="ko-KR" dirty="0"/>
              <a:t>views.py</a:t>
            </a:r>
          </a:p>
          <a:p>
            <a:r>
              <a:rPr lang="af-ZA" altLang="ko-KR" dirty="0"/>
              <a:t>&gt; urls.py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679026" y="1468655"/>
            <a:ext cx="2772660" cy="4377885"/>
            <a:chOff x="1527912" y="1994438"/>
            <a:chExt cx="2772660" cy="437788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912" y="1994438"/>
              <a:ext cx="2772660" cy="437788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1691261" y="5450570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1261" y="5883165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19993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7045751" y="1550601"/>
            <a:ext cx="4425099" cy="4944467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7802" y="147178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views.py				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0961" y="2125369"/>
            <a:ext cx="5735425" cy="4027652"/>
          </a:xfrm>
        </p:spPr>
        <p:txBody>
          <a:bodyPr>
            <a:noAutofit/>
          </a:bodyPr>
          <a:lstStyle/>
          <a:p>
            <a:r>
              <a:rPr lang="en-US" altLang="ko-KR" sz="1200" b="1" dirty="0" err="1"/>
              <a:t>get_places_from_db</a:t>
            </a:r>
            <a:r>
              <a:rPr lang="en-US" altLang="ko-KR" sz="1200" b="1" dirty="0"/>
              <a:t>(location)</a:t>
            </a:r>
            <a:endParaRPr lang="ko-KR" altLang="ko-KR" sz="1200" b="1" dirty="0"/>
          </a:p>
          <a:p>
            <a:r>
              <a:rPr lang="en-US" altLang="ko-KR" sz="1200" dirty="0"/>
              <a:t>MySQL </a:t>
            </a:r>
            <a:r>
              <a:rPr lang="ko-KR" altLang="ko-KR" sz="1200" dirty="0"/>
              <a:t>데이터베이스에서 특정 지역</a:t>
            </a:r>
            <a:r>
              <a:rPr lang="en-US" altLang="ko-KR" sz="1200" dirty="0"/>
              <a:t>(location)</a:t>
            </a:r>
            <a:r>
              <a:rPr lang="ko-KR" altLang="ko-KR" sz="1200" dirty="0"/>
              <a:t>에 해당하는 숙소 데이터를 가져옵니다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b="1" dirty="0" err="1"/>
              <a:t>세부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설명</a:t>
            </a:r>
            <a:r>
              <a:rPr lang="en-US" altLang="ko-KR" sz="1200" b="1" dirty="0"/>
              <a:t>:</a:t>
            </a:r>
            <a:endParaRPr lang="ko-KR" altLang="ko-KR" sz="1200" b="1" dirty="0"/>
          </a:p>
          <a:p>
            <a:pPr lvl="0"/>
            <a:r>
              <a:rPr lang="en-US" altLang="ko-KR" sz="1200" dirty="0"/>
              <a:t>- </a:t>
            </a:r>
            <a:r>
              <a:rPr lang="ko-KR" altLang="ko-KR" sz="1200" dirty="0"/>
              <a:t>입력</a:t>
            </a:r>
            <a:r>
              <a:rPr lang="en-US" altLang="ko-KR" sz="1200" dirty="0"/>
              <a:t>: location (</a:t>
            </a:r>
            <a:r>
              <a:rPr lang="ko-KR" altLang="ko-KR" sz="1200" dirty="0"/>
              <a:t>주소에 포함된 지역 이름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pPr lvl="0"/>
            <a:r>
              <a:rPr lang="en-US" altLang="ko-KR" sz="1200" dirty="0"/>
              <a:t>- </a:t>
            </a:r>
            <a:r>
              <a:rPr lang="ko-KR" altLang="ko-KR" sz="1200" dirty="0"/>
              <a:t>출력</a:t>
            </a:r>
            <a:r>
              <a:rPr lang="en-US" altLang="ko-KR" sz="1200" dirty="0"/>
              <a:t>: </a:t>
            </a:r>
            <a:r>
              <a:rPr lang="ko-KR" altLang="ko-KR" sz="1200" dirty="0"/>
              <a:t>숙소 데이터</a:t>
            </a:r>
            <a:r>
              <a:rPr lang="en-US" altLang="ko-KR" sz="1200" dirty="0"/>
              <a:t>(</a:t>
            </a:r>
            <a:r>
              <a:rPr lang="ko-KR" altLang="ko-KR" sz="1200" dirty="0"/>
              <a:t>이름</a:t>
            </a:r>
            <a:r>
              <a:rPr lang="en-US" altLang="ko-KR" sz="1200" dirty="0"/>
              <a:t>, </a:t>
            </a:r>
            <a:r>
              <a:rPr lang="ko-KR" altLang="ko-KR" sz="1200" dirty="0"/>
              <a:t>주소</a:t>
            </a:r>
            <a:r>
              <a:rPr lang="en-US" altLang="ko-KR" sz="1200" dirty="0"/>
              <a:t>, </a:t>
            </a:r>
            <a:r>
              <a:rPr lang="ko-KR" altLang="ko-KR" sz="1200" dirty="0"/>
              <a:t>위도</a:t>
            </a:r>
            <a:r>
              <a:rPr lang="en-US" altLang="ko-KR" sz="1200" dirty="0"/>
              <a:t>, </a:t>
            </a:r>
            <a:r>
              <a:rPr lang="ko-KR" altLang="ko-KR" sz="1200" dirty="0"/>
              <a:t>경도</a:t>
            </a:r>
            <a:r>
              <a:rPr lang="en-US" altLang="ko-KR" sz="1200" dirty="0"/>
              <a:t>)</a:t>
            </a:r>
            <a:r>
              <a:rPr lang="ko-KR" altLang="ko-KR" sz="1200" dirty="0"/>
              <a:t>를 포함한 리스트</a:t>
            </a:r>
            <a:r>
              <a:rPr lang="en-US" altLang="ko-KR" sz="1200" dirty="0"/>
              <a:t>. DB </a:t>
            </a:r>
            <a:r>
              <a:rPr lang="ko-KR" altLang="ko-KR" sz="1200" dirty="0"/>
              <a:t>연결 오류 시</a:t>
            </a:r>
            <a:r>
              <a:rPr lang="en-US" altLang="ko-KR" sz="1200" dirty="0"/>
              <a:t> None </a:t>
            </a:r>
            <a:r>
              <a:rPr lang="ko-KR" altLang="ko-KR" sz="1200" dirty="0"/>
              <a:t>반환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0"/>
            <a:r>
              <a:rPr lang="en-US" altLang="ko-KR" sz="1200" dirty="0"/>
              <a:t>- </a:t>
            </a:r>
            <a:r>
              <a:rPr lang="ko-KR" altLang="ko-KR" sz="1200" dirty="0"/>
              <a:t>처리 단계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pymysql</a:t>
            </a:r>
            <a:r>
              <a:rPr lang="en-US" altLang="ko-KR" sz="1200" dirty="0"/>
              <a:t> </a:t>
            </a:r>
            <a:r>
              <a:rPr lang="ko-KR" altLang="ko-KR" sz="1200" dirty="0"/>
              <a:t>라이브러리를 사용해</a:t>
            </a:r>
            <a:r>
              <a:rPr lang="en-US" altLang="ko-KR" sz="1200" dirty="0"/>
              <a:t> DB</a:t>
            </a:r>
            <a:r>
              <a:rPr lang="ko-KR" altLang="ko-KR" sz="1200" dirty="0"/>
              <a:t>와 연결한 뒤</a:t>
            </a:r>
            <a:r>
              <a:rPr lang="en-US" altLang="ko-KR" sz="1200" dirty="0"/>
              <a:t>, </a:t>
            </a:r>
            <a:r>
              <a:rPr lang="ko-KR" altLang="ko-KR" sz="1200" dirty="0"/>
              <a:t>숙소 데이터가 포함된</a:t>
            </a:r>
            <a:r>
              <a:rPr lang="en-US" altLang="ko-KR" sz="1200" dirty="0"/>
              <a:t> SQL </a:t>
            </a:r>
            <a:r>
              <a:rPr lang="ko-KR" altLang="ko-KR" sz="1200" dirty="0"/>
              <a:t>쿼리를 실행하고 결과를 리스트로 반환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 err="1"/>
              <a:t>사용된</a:t>
            </a:r>
            <a:r>
              <a:rPr lang="en-US" altLang="ko-KR" sz="1200" b="1" dirty="0"/>
              <a:t> SQL </a:t>
            </a:r>
            <a:r>
              <a:rPr lang="en-US" altLang="ko-KR" sz="1200" b="1" dirty="0" err="1"/>
              <a:t>쿼리</a:t>
            </a:r>
            <a:r>
              <a:rPr lang="en-US" altLang="ko-KR" sz="1200" b="1" dirty="0"/>
              <a:t>:</a:t>
            </a:r>
            <a:br>
              <a:rPr lang="en-US" altLang="ko-KR" sz="1200" dirty="0"/>
            </a:br>
            <a:r>
              <a:rPr lang="en-US" altLang="ko-KR" sz="1200" dirty="0"/>
              <a:t>SQL </a:t>
            </a:r>
            <a:r>
              <a:rPr lang="en-US" altLang="ko-KR" sz="1200" dirty="0" err="1"/>
              <a:t>쿼리</a:t>
            </a:r>
            <a:r>
              <a:rPr lang="en-US" altLang="ko-KR" sz="1200" dirty="0"/>
              <a:t>:</a:t>
            </a:r>
            <a:br>
              <a:rPr lang="en-US" altLang="ko-KR" sz="1200" dirty="0"/>
            </a:br>
            <a:r>
              <a:rPr lang="en-US" altLang="ko-KR" sz="1200" dirty="0"/>
              <a:t>SELECT Name, Address, Latitude, Longitude </a:t>
            </a:r>
            <a:br>
              <a:rPr lang="en-US" altLang="ko-KR" sz="1200" dirty="0"/>
            </a:br>
            <a:r>
              <a:rPr lang="en-US" altLang="ko-KR" sz="1200" dirty="0"/>
              <a:t>FROM accommodations </a:t>
            </a:r>
            <a:br>
              <a:rPr lang="en-US" altLang="ko-KR" sz="1200" dirty="0"/>
            </a:br>
            <a:r>
              <a:rPr lang="en-US" altLang="ko-KR" sz="1200" dirty="0"/>
              <a:t>WHERE Address LIKE %s</a:t>
            </a:r>
          </a:p>
          <a:p>
            <a:pPr lvl="0"/>
            <a:endParaRPr lang="en-US" altLang="ko-KR" sz="1200" dirty="0"/>
          </a:p>
          <a:p>
            <a:pPr lvl="0"/>
            <a:endParaRPr lang="ko-KR" altLang="ko-KR" sz="1200" dirty="0"/>
          </a:p>
          <a:p>
            <a:endParaRPr lang="ko-KR" altLang="en-US" sz="1200" dirty="0"/>
          </a:p>
        </p:txBody>
      </p:sp>
      <p:pic>
        <p:nvPicPr>
          <p:cNvPr id="4" name="그림 3" descr="텍스트, 스크린샷, 소프트웨어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7176940" y="1693650"/>
            <a:ext cx="4176860" cy="46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8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4678A3F9-5F35-E7EB-BEBD-DD43D21E02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justGraphic2">
            <a:extLst>
              <a:ext uri="{FF2B5EF4-FFF2-40B4-BE49-F238E27FC236}">
                <a16:creationId xmlns:a16="http://schemas.microsoft.com/office/drawing/2014/main" id="{EBFE7337-1052-4DD8-ADE1-885C19A22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11720" y="892700"/>
            <a:ext cx="5950283" cy="5576399"/>
            <a:chOff x="4429919" y="3707607"/>
            <a:chExt cx="3247146" cy="2215356"/>
          </a:xfrm>
        </p:grpSpPr>
        <p:sp>
          <p:nvSpPr>
            <p:cNvPr id="3" name="Rectangle 20">
              <a:extLst>
                <a:ext uri="{FF2B5EF4-FFF2-40B4-BE49-F238E27FC236}">
                  <a16:creationId xmlns:a16="http://schemas.microsoft.com/office/drawing/2014/main" id="{6D1FEF31-2F9C-8E4C-883C-A87388903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29919" y="3712264"/>
              <a:ext cx="3247146" cy="2210699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private cloud (VPC)</a:t>
              </a:r>
            </a:p>
          </p:txBody>
        </p:sp>
        <p:pic>
          <p:nvPicPr>
            <p:cNvPr id="4" name="Graphic 27">
              <a:extLst>
                <a:ext uri="{FF2B5EF4-FFF2-40B4-BE49-F238E27FC236}">
                  <a16:creationId xmlns:a16="http://schemas.microsoft.com/office/drawing/2014/main" id="{D0F43F82-0D64-9447-8205-05C0DECAB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430714" y="3707607"/>
              <a:ext cx="154409" cy="114410"/>
            </a:xfrm>
            <a:prstGeom prst="rect">
              <a:avLst/>
            </a:prstGeom>
          </p:spPr>
        </p:pic>
      </p:grpSp>
      <p:pic>
        <p:nvPicPr>
          <p:cNvPr id="10" name="Graphic 63" descr="Internet gateway resource icon for the Amazon VPC service.&#10;">
            <a:extLst>
              <a:ext uri="{FF2B5EF4-FFF2-40B4-BE49-F238E27FC236}">
                <a16:creationId xmlns:a16="http://schemas.microsoft.com/office/drawing/2014/main" id="{45FAF6D6-2DA9-426A-9915-308E79743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3762" y="1274782"/>
            <a:ext cx="457200" cy="457200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122FBE61-7164-40C3-A6A9-06C6341D4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598" y="1675514"/>
            <a:ext cx="10801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C2367E1A-3A8C-4CB3-B7B8-73C6D5E6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832" y="467012"/>
            <a:ext cx="2279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22" name="Graphic 8" descr="AWS WAF service icon.">
            <a:extLst>
              <a:ext uri="{FF2B5EF4-FFF2-40B4-BE49-F238E27FC236}">
                <a16:creationId xmlns:a16="http://schemas.microsoft.com/office/drawing/2014/main" id="{4E01FEF7-F8BE-4ED6-85D4-7D163146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109696" y="2101551"/>
            <a:ext cx="400068" cy="40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BE0A861E-EFE2-4AC5-9049-912031D98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466" y="2501619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WAF</a:t>
            </a:r>
          </a:p>
        </p:txBody>
      </p:sp>
      <p:sp>
        <p:nvSpPr>
          <p:cNvPr id="25" name="Rectangle 41" descr="AZ group border">
            <a:extLst>
              <a:ext uri="{FF2B5EF4-FFF2-40B4-BE49-F238E27FC236}">
                <a16:creationId xmlns:a16="http://schemas.microsoft.com/office/drawing/2014/main" id="{8E9BD63A-B05C-ACA0-2A4A-B8BE02419F18}"/>
              </a:ext>
            </a:extLst>
          </p:cNvPr>
          <p:cNvSpPr/>
          <p:nvPr/>
        </p:nvSpPr>
        <p:spPr>
          <a:xfrm>
            <a:off x="2361075" y="1492432"/>
            <a:ext cx="2176232" cy="4896544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27" name="Rectangle 37">
            <a:extLst>
              <a:ext uri="{FF2B5EF4-FFF2-40B4-BE49-F238E27FC236}">
                <a16:creationId xmlns:a16="http://schemas.microsoft.com/office/drawing/2014/main" id="{B5DC004C-3362-2CD0-F049-39BD751D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563" y="1353933"/>
            <a:ext cx="12751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Zone1</a:t>
            </a:r>
          </a:p>
        </p:txBody>
      </p:sp>
      <p:sp>
        <p:nvSpPr>
          <p:cNvPr id="28" name="Rectangle 41" descr="AZ group border">
            <a:extLst>
              <a:ext uri="{FF2B5EF4-FFF2-40B4-BE49-F238E27FC236}">
                <a16:creationId xmlns:a16="http://schemas.microsoft.com/office/drawing/2014/main" id="{8E9BD63A-B05C-ACA0-2A4A-B8BE02419F18}"/>
              </a:ext>
            </a:extLst>
          </p:cNvPr>
          <p:cNvSpPr/>
          <p:nvPr/>
        </p:nvSpPr>
        <p:spPr>
          <a:xfrm>
            <a:off x="5986284" y="1500544"/>
            <a:ext cx="2204810" cy="4896546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pic>
        <p:nvPicPr>
          <p:cNvPr id="29" name="Graphic 6" descr="Elastic Load Balancing service icon.">
            <a:extLst>
              <a:ext uri="{FF2B5EF4-FFF2-40B4-BE49-F238E27FC236}">
                <a16:creationId xmlns:a16="http://schemas.microsoft.com/office/drawing/2014/main" id="{B04C92C0-AAA2-402F-9DA7-9BBD50D3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5094960" y="3017509"/>
            <a:ext cx="414805" cy="41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2">
            <a:extLst>
              <a:ext uri="{FF2B5EF4-FFF2-40B4-BE49-F238E27FC236}">
                <a16:creationId xmlns:a16="http://schemas.microsoft.com/office/drawing/2014/main" id="{C54438F7-9114-4A11-A1CD-5151A63AF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0072" y="3430161"/>
            <a:ext cx="14810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Load Balancer</a:t>
            </a:r>
          </a:p>
        </p:txBody>
      </p:sp>
      <p:sp>
        <p:nvSpPr>
          <p:cNvPr id="32" name="Rectangle 37">
            <a:extLst>
              <a:ext uri="{FF2B5EF4-FFF2-40B4-BE49-F238E27FC236}">
                <a16:creationId xmlns:a16="http://schemas.microsoft.com/office/drawing/2014/main" id="{B5DC004C-3362-2CD0-F049-39BD751D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112" y="1364884"/>
            <a:ext cx="12751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Zone2</a:t>
            </a:r>
          </a:p>
        </p:txBody>
      </p:sp>
      <p:pic>
        <p:nvPicPr>
          <p:cNvPr id="34" name="Graphic 39">
            <a:extLst>
              <a:ext uri="{FF2B5EF4-FFF2-40B4-BE49-F238E27FC236}">
                <a16:creationId xmlns:a16="http://schemas.microsoft.com/office/drawing/2014/main" id="{9474FE5B-6F6B-3946-8872-A532AFA2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205005" y="3733262"/>
            <a:ext cx="237272" cy="23727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947626" y="3970534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rial" pitchFamily="34" charset="0"/>
                <a:cs typeface="Arial" pitchFamily="34" charset="0"/>
              </a:rPr>
              <a:t>Auto Scaling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77B0EE0A-3D3C-9447-89C3-1D29EBD01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13256" y="2784064"/>
            <a:ext cx="2028732" cy="997215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38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3270905" y="3100738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32">
            <a:extLst>
              <a:ext uri="{FF2B5EF4-FFF2-40B4-BE49-F238E27FC236}">
                <a16:creationId xmlns:a16="http://schemas.microsoft.com/office/drawing/2014/main" id="{F11B6082-1DC7-3B48-88C9-D32B8CF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405854" y="2799766"/>
            <a:ext cx="353998" cy="31396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921892" y="3460036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WEB Server(EC2)</a:t>
            </a:r>
            <a:endParaRPr lang="ko-KR" altLang="en-US" sz="900" dirty="0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7B0EE0A-3D3C-9447-89C3-1D29EBD01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72193" y="2784063"/>
            <a:ext cx="2055358" cy="998960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48" name="Graphic 32">
            <a:extLst>
              <a:ext uri="{FF2B5EF4-FFF2-40B4-BE49-F238E27FC236}">
                <a16:creationId xmlns:a16="http://schemas.microsoft.com/office/drawing/2014/main" id="{F11B6082-1DC7-3B48-88C9-D32B8CF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073266" y="2784844"/>
            <a:ext cx="353998" cy="313964"/>
          </a:xfrm>
          <a:prstGeom prst="rect">
            <a:avLst/>
          </a:prstGeom>
        </p:spPr>
      </p:pic>
      <p:pic>
        <p:nvPicPr>
          <p:cNvPr id="49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914599" y="3139151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6550932" y="3481305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(EC2)</a:t>
            </a:r>
            <a:endParaRPr lang="ko-KR" altLang="en-US" sz="900" dirty="0"/>
          </a:p>
        </p:txBody>
      </p:sp>
      <p:grpSp>
        <p:nvGrpSpPr>
          <p:cNvPr id="58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6065278" y="5185278"/>
            <a:ext cx="2069188" cy="1036176"/>
            <a:chOff x="4215623" y="2618865"/>
            <a:chExt cx="1765300" cy="889002"/>
          </a:xfrm>
        </p:grpSpPr>
        <p:sp>
          <p:nvSpPr>
            <p:cNvPr id="59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60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pic>
        <p:nvPicPr>
          <p:cNvPr id="61" name="Graphic 20" descr="AWS Certificate Manager (ACM) service icon.">
            <a:extLst>
              <a:ext uri="{FF2B5EF4-FFF2-40B4-BE49-F238E27FC236}">
                <a16:creationId xmlns:a16="http://schemas.microsoft.com/office/drawing/2014/main" id="{C12A3FA0-214A-4572-93DC-17771612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6317676" y="971818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2">
            <a:extLst>
              <a:ext uri="{FF2B5EF4-FFF2-40B4-BE49-F238E27FC236}">
                <a16:creationId xmlns:a16="http://schemas.microsoft.com/office/drawing/2014/main" id="{DEE5CDF6-A06B-4F3F-9954-52CC5AE92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4229" y="984600"/>
            <a:ext cx="227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grpSp>
        <p:nvGrpSpPr>
          <p:cNvPr id="63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2436277" y="5185278"/>
            <a:ext cx="2034956" cy="1036176"/>
            <a:chOff x="4215623" y="2618865"/>
            <a:chExt cx="1765300" cy="889002"/>
          </a:xfrm>
        </p:grpSpPr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65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grpSp>
        <p:nvGrpSpPr>
          <p:cNvPr id="66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6058291" y="3970535"/>
            <a:ext cx="2069188" cy="981886"/>
            <a:chOff x="4215623" y="2618865"/>
            <a:chExt cx="1765300" cy="757640"/>
          </a:xfrm>
        </p:grpSpPr>
        <p:sp>
          <p:nvSpPr>
            <p:cNvPr id="67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75764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68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grpSp>
        <p:nvGrpSpPr>
          <p:cNvPr id="69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2431713" y="3970534"/>
            <a:ext cx="2034956" cy="1015008"/>
            <a:chOff x="4215623" y="2618865"/>
            <a:chExt cx="1765300" cy="889002"/>
          </a:xfrm>
        </p:grpSpPr>
        <p:sp>
          <p:nvSpPr>
            <p:cNvPr id="70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71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pic>
        <p:nvPicPr>
          <p:cNvPr id="72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3291853" y="4368312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949934" y="4341296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2936702" y="4740292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WAS Server(EC2)</a:t>
            </a:r>
            <a:endParaRPr lang="ko-KR" altLang="en-US" sz="900" dirty="0"/>
          </a:p>
        </p:txBody>
      </p:sp>
      <p:sp>
        <p:nvSpPr>
          <p:cNvPr id="75" name="직사각형 74"/>
          <p:cNvSpPr/>
          <p:nvPr/>
        </p:nvSpPr>
        <p:spPr>
          <a:xfrm>
            <a:off x="6585905" y="4707170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WAS Server(EC2)</a:t>
            </a:r>
            <a:endParaRPr lang="ko-KR" altLang="en-US" sz="900" dirty="0"/>
          </a:p>
        </p:txBody>
      </p:sp>
      <p:pic>
        <p:nvPicPr>
          <p:cNvPr id="7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9FC6C023-BFA8-421E-9385-3F03F961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279639" y="554048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9FC6C023-BFA8-421E-9385-3F03F961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6949934" y="554048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9">
            <a:extLst>
              <a:ext uri="{FF2B5EF4-FFF2-40B4-BE49-F238E27FC236}">
                <a16:creationId xmlns:a16="http://schemas.microsoft.com/office/drawing/2014/main" id="{B2F40359-8FCE-4878-B815-DC679287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571" y="5921483"/>
            <a:ext cx="22431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RDS(Active)</a:t>
            </a:r>
          </a:p>
        </p:txBody>
      </p:sp>
      <p:sp>
        <p:nvSpPr>
          <p:cNvPr id="80" name="TextBox 9">
            <a:extLst>
              <a:ext uri="{FF2B5EF4-FFF2-40B4-BE49-F238E27FC236}">
                <a16:creationId xmlns:a16="http://schemas.microsoft.com/office/drawing/2014/main" id="{B2F40359-8FCE-4878-B815-DC679287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866" y="5916522"/>
            <a:ext cx="22431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RDS(Standby)</a:t>
            </a:r>
          </a:p>
        </p:txBody>
      </p:sp>
      <p:cxnSp>
        <p:nvCxnSpPr>
          <p:cNvPr id="88" name="직선 화살표 연결선 87"/>
          <p:cNvCxnSpPr/>
          <p:nvPr/>
        </p:nvCxnSpPr>
        <p:spPr>
          <a:xfrm flipV="1">
            <a:off x="12778152" y="3698076"/>
            <a:ext cx="0" cy="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phic 8" descr="Amazon Simple Storage Service (Amazon S3) service icon.">
            <a:extLst>
              <a:ext uri="{FF2B5EF4-FFF2-40B4-BE49-F238E27FC236}">
                <a16:creationId xmlns:a16="http://schemas.microsoft.com/office/drawing/2014/main" id="{503A6B4D-DEE3-46F9-B451-2A59ED89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8517848" y="3017508"/>
            <a:ext cx="487874" cy="48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17" descr="Amazon CloudWatch service icon.">
            <a:extLst>
              <a:ext uri="{FF2B5EF4-FFF2-40B4-BE49-F238E27FC236}">
                <a16:creationId xmlns:a16="http://schemas.microsoft.com/office/drawing/2014/main" id="{F0F27D85-8B1B-4E60-9EC1-12AB8A2F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9042972" y="4010439"/>
            <a:ext cx="351079" cy="35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TextBox 9">
            <a:extLst>
              <a:ext uri="{FF2B5EF4-FFF2-40B4-BE49-F238E27FC236}">
                <a16:creationId xmlns:a16="http://schemas.microsoft.com/office/drawing/2014/main" id="{80818169-1D2A-49F5-9D45-619D54F48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941" y="4333913"/>
            <a:ext cx="22431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 Watch</a:t>
            </a:r>
          </a:p>
        </p:txBody>
      </p:sp>
      <p:sp>
        <p:nvSpPr>
          <p:cNvPr id="93" name="TextBox 9">
            <a:extLst>
              <a:ext uri="{FF2B5EF4-FFF2-40B4-BE49-F238E27FC236}">
                <a16:creationId xmlns:a16="http://schemas.microsoft.com/office/drawing/2014/main" id="{3DC1859B-0115-41E2-8EA0-EB96EB6B4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611" y="4945625"/>
            <a:ext cx="22685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SES</a:t>
            </a:r>
          </a:p>
        </p:txBody>
      </p:sp>
      <p:cxnSp>
        <p:nvCxnSpPr>
          <p:cNvPr id="112" name="직선 연결선 111"/>
          <p:cNvCxnSpPr/>
          <p:nvPr/>
        </p:nvCxnSpPr>
        <p:spPr>
          <a:xfrm>
            <a:off x="5442277" y="2737439"/>
            <a:ext cx="3325506" cy="4989"/>
          </a:xfrm>
          <a:prstGeom prst="curvedConnector3">
            <a:avLst>
              <a:gd name="adj1" fmla="val 50000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endCxn id="89" idx="0"/>
          </p:cNvCxnSpPr>
          <p:nvPr/>
        </p:nvCxnSpPr>
        <p:spPr>
          <a:xfrm>
            <a:off x="8761785" y="2729254"/>
            <a:ext cx="1" cy="288255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8" descr="Amazon Simple Email Service (Amazon SES) service icon.">
            <a:extLst>
              <a:ext uri="{FF2B5EF4-FFF2-40B4-BE49-F238E27FC236}">
                <a16:creationId xmlns:a16="http://schemas.microsoft.com/office/drawing/2014/main" id="{1FD16B89-15B2-4C3D-B92A-8FF8F5480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8690153" y="4622425"/>
            <a:ext cx="353455" cy="3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6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2413256" y="1658399"/>
            <a:ext cx="2034956" cy="1015008"/>
            <a:chOff x="4215623" y="2618865"/>
            <a:chExt cx="1765300" cy="889002"/>
          </a:xfrm>
        </p:grpSpPr>
        <p:sp>
          <p:nvSpPr>
            <p:cNvPr id="117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118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grpSp>
        <p:nvGrpSpPr>
          <p:cNvPr id="119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6058291" y="1674426"/>
            <a:ext cx="2069188" cy="981886"/>
            <a:chOff x="4215623" y="2618865"/>
            <a:chExt cx="1765300" cy="757640"/>
          </a:xfrm>
        </p:grpSpPr>
        <p:sp>
          <p:nvSpPr>
            <p:cNvPr id="120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75764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121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pic>
        <p:nvPicPr>
          <p:cNvPr id="122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3252448" y="2041476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908354" y="2029631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직사각형 123"/>
          <p:cNvSpPr/>
          <p:nvPr/>
        </p:nvSpPr>
        <p:spPr>
          <a:xfrm>
            <a:off x="2927253" y="2398048"/>
            <a:ext cx="10438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Server(EC2)</a:t>
            </a:r>
            <a:endParaRPr lang="ko-KR" altLang="en-US" sz="900" dirty="0"/>
          </a:p>
        </p:txBody>
      </p:sp>
      <p:sp>
        <p:nvSpPr>
          <p:cNvPr id="125" name="직사각형 124"/>
          <p:cNvSpPr/>
          <p:nvPr/>
        </p:nvSpPr>
        <p:spPr>
          <a:xfrm>
            <a:off x="6606616" y="2371785"/>
            <a:ext cx="10438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Server(EC2)</a:t>
            </a:r>
            <a:endParaRPr lang="ko-KR" altLang="en-US" sz="900" dirty="0"/>
          </a:p>
        </p:txBody>
      </p:sp>
      <p:cxnSp>
        <p:nvCxnSpPr>
          <p:cNvPr id="151" name="직선 연결선 150"/>
          <p:cNvCxnSpPr/>
          <p:nvPr/>
        </p:nvCxnSpPr>
        <p:spPr>
          <a:xfrm>
            <a:off x="5414284" y="2742428"/>
            <a:ext cx="1" cy="2750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/>
          <p:nvPr/>
        </p:nvCxnSpPr>
        <p:spPr>
          <a:xfrm>
            <a:off x="3438754" y="2563448"/>
            <a:ext cx="0" cy="378378"/>
          </a:xfrm>
          <a:prstGeom prst="straightConnector1">
            <a:avLst/>
          </a:prstGeom>
          <a:ln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/>
          <p:nvPr/>
        </p:nvCxnSpPr>
        <p:spPr>
          <a:xfrm>
            <a:off x="7099805" y="2535053"/>
            <a:ext cx="0" cy="378378"/>
          </a:xfrm>
          <a:prstGeom prst="straightConnector1">
            <a:avLst/>
          </a:prstGeom>
          <a:ln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/>
          <p:nvPr/>
        </p:nvCxnSpPr>
        <p:spPr>
          <a:xfrm>
            <a:off x="3758099" y="5730983"/>
            <a:ext cx="3024336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>
            <a:off x="3478654" y="4905338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7137601" y="4886741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3449191" y="3681446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/>
          <p:nvPr/>
        </p:nvCxnSpPr>
        <p:spPr>
          <a:xfrm>
            <a:off x="7120710" y="3681446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91CAAAFF-327D-4976-A2B6-301EAAD9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 bwMode="auto">
          <a:xfrm>
            <a:off x="9394051" y="4622425"/>
            <a:ext cx="368165" cy="36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TextBox 9">
            <a:extLst>
              <a:ext uri="{FF2B5EF4-FFF2-40B4-BE49-F238E27FC236}">
                <a16:creationId xmlns:a16="http://schemas.microsoft.com/office/drawing/2014/main" id="{3DC1859B-0115-41E2-8EA0-EB96EB6B4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3864" y="4961014"/>
            <a:ext cx="22685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cxnSp>
        <p:nvCxnSpPr>
          <p:cNvPr id="196" name="직선 연결선 195"/>
          <p:cNvCxnSpPr/>
          <p:nvPr/>
        </p:nvCxnSpPr>
        <p:spPr>
          <a:xfrm>
            <a:off x="8890363" y="4197417"/>
            <a:ext cx="15324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 flipV="1">
            <a:off x="9394050" y="4200930"/>
            <a:ext cx="184082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>
            <a:off x="8880781" y="4193929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/>
          <p:nvPr/>
        </p:nvCxnSpPr>
        <p:spPr>
          <a:xfrm>
            <a:off x="9578131" y="4200928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/>
          <p:nvPr/>
        </p:nvCxnSpPr>
        <p:spPr>
          <a:xfrm>
            <a:off x="9005723" y="3270847"/>
            <a:ext cx="3613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phic 14" descr="Amazon Athena service icon.">
            <a:extLst>
              <a:ext uri="{FF2B5EF4-FFF2-40B4-BE49-F238E27FC236}">
                <a16:creationId xmlns:a16="http://schemas.microsoft.com/office/drawing/2014/main" id="{396DAAA0-B2D5-4276-98CA-63696F5DF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 bwMode="auto">
          <a:xfrm>
            <a:off x="9394051" y="3014887"/>
            <a:ext cx="484729" cy="48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" name="TextBox 17">
            <a:extLst>
              <a:ext uri="{FF2B5EF4-FFF2-40B4-BE49-F238E27FC236}">
                <a16:creationId xmlns:a16="http://schemas.microsoft.com/office/drawing/2014/main" id="{FDF38C3B-7C74-43B3-9266-EEB38604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239" y="3489842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Athena</a:t>
            </a:r>
          </a:p>
        </p:txBody>
      </p:sp>
      <p:sp>
        <p:nvSpPr>
          <p:cNvPr id="213" name="TextBox 17">
            <a:extLst>
              <a:ext uri="{FF2B5EF4-FFF2-40B4-BE49-F238E27FC236}">
                <a16:creationId xmlns:a16="http://schemas.microsoft.com/office/drawing/2014/main" id="{FDF38C3B-7C74-43B3-9266-EEB38604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1" y="3489841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cxnSp>
        <p:nvCxnSpPr>
          <p:cNvPr id="214" name="직선 연결선 213"/>
          <p:cNvCxnSpPr/>
          <p:nvPr/>
        </p:nvCxnSpPr>
        <p:spPr>
          <a:xfrm>
            <a:off x="5320598" y="3451475"/>
            <a:ext cx="1" cy="2750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5302362" y="1718936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/>
          <p:cNvCxnSpPr/>
          <p:nvPr/>
        </p:nvCxnSpPr>
        <p:spPr>
          <a:xfrm>
            <a:off x="5219287" y="2620698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/>
          <p:nvPr/>
        </p:nvCxnSpPr>
        <p:spPr>
          <a:xfrm>
            <a:off x="5302361" y="1072961"/>
            <a:ext cx="0" cy="21545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383" y="114434"/>
            <a:ext cx="551977" cy="52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1" name="직선 연결선 240"/>
          <p:cNvCxnSpPr>
            <a:endCxn id="1026" idx="1"/>
          </p:cNvCxnSpPr>
          <p:nvPr/>
        </p:nvCxnSpPr>
        <p:spPr>
          <a:xfrm>
            <a:off x="5320598" y="375368"/>
            <a:ext cx="1835785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/>
          <p:cNvCxnSpPr/>
          <p:nvPr/>
        </p:nvCxnSpPr>
        <p:spPr>
          <a:xfrm>
            <a:off x="5306657" y="362477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12">
            <a:extLst>
              <a:ext uri="{FF2B5EF4-FFF2-40B4-BE49-F238E27FC236}">
                <a16:creationId xmlns:a16="http://schemas.microsoft.com/office/drawing/2014/main" id="{C2367E1A-3A8C-4CB3-B7B8-73C6D5E6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545" y="582428"/>
            <a:ext cx="2279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Domain Name Server</a:t>
            </a:r>
          </a:p>
        </p:txBody>
      </p:sp>
      <p:cxnSp>
        <p:nvCxnSpPr>
          <p:cNvPr id="247" name="직선 연결선 246"/>
          <p:cNvCxnSpPr/>
          <p:nvPr/>
        </p:nvCxnSpPr>
        <p:spPr>
          <a:xfrm>
            <a:off x="3463845" y="375369"/>
            <a:ext cx="1835785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1" y="88867"/>
            <a:ext cx="573000" cy="573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251" name="TextBox 12">
            <a:extLst>
              <a:ext uri="{FF2B5EF4-FFF2-40B4-BE49-F238E27FC236}">
                <a16:creationId xmlns:a16="http://schemas.microsoft.com/office/drawing/2014/main" id="{C2367E1A-3A8C-4CB3-B7B8-73C6D5E6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866" y="592417"/>
            <a:ext cx="2279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252" name="직선 화살표 연결선 251"/>
          <p:cNvCxnSpPr/>
          <p:nvPr/>
        </p:nvCxnSpPr>
        <p:spPr>
          <a:xfrm flipH="1">
            <a:off x="4142590" y="3231008"/>
            <a:ext cx="874962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/>
          <p:cNvCxnSpPr/>
          <p:nvPr/>
        </p:nvCxnSpPr>
        <p:spPr>
          <a:xfrm flipV="1">
            <a:off x="5545755" y="3233049"/>
            <a:ext cx="795368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aGroupIcon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5C73A100-A529-4AE3-B830-22FEAC36DDFE}"/>
              </a:ext>
            </a:extLst>
          </p:cNvPr>
          <p:cNvGrpSpPr/>
          <p:nvPr/>
        </p:nvGrpSpPr>
        <p:grpSpPr>
          <a:xfrm>
            <a:off x="2232734" y="777284"/>
            <a:ext cx="7862069" cy="5786955"/>
            <a:chOff x="4679950" y="1060931"/>
            <a:chExt cx="7210425" cy="4688994"/>
          </a:xfrm>
        </p:grpSpPr>
        <p:sp>
          <p:nvSpPr>
            <p:cNvPr id="99" name="Rectangle 4">
              <a:extLst>
                <a:ext uri="{FF2B5EF4-FFF2-40B4-BE49-F238E27FC236}">
                  <a16:creationId xmlns:a16="http://schemas.microsoft.com/office/drawing/2014/main" id="{EBD78DDC-6CA6-8B4C-8030-D09C702BCE2A}"/>
                </a:ext>
              </a:extLst>
            </p:cNvPr>
            <p:cNvSpPr/>
            <p:nvPr/>
          </p:nvSpPr>
          <p:spPr bwMode="auto">
            <a:xfrm>
              <a:off x="4679950" y="1063625"/>
              <a:ext cx="721042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Graphic 37">
              <a:extLst>
                <a:ext uri="{FF2B5EF4-FFF2-40B4-BE49-F238E27FC236}">
                  <a16:creationId xmlns:a16="http://schemas.microsoft.com/office/drawing/2014/main" id="{D78ED6D3-1731-8249-BC37-43C145C98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4679950" y="1060931"/>
              <a:ext cx="107071" cy="107070"/>
            </a:xfrm>
            <a:prstGeom prst="rect">
              <a:avLst/>
            </a:prstGeom>
          </p:spPr>
        </p:pic>
      </p:grpSp>
      <p:pic>
        <p:nvPicPr>
          <p:cNvPr id="20" name="Graphic 21" descr="Amazon Route 53 service icon.">
            <a:extLst>
              <a:ext uri="{FF2B5EF4-FFF2-40B4-BE49-F238E27FC236}">
                <a16:creationId xmlns:a16="http://schemas.microsoft.com/office/drawing/2014/main" id="{4B6B7262-A401-4545-BE78-5138448D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 bwMode="auto">
          <a:xfrm>
            <a:off x="5116157" y="720569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17">
            <a:extLst>
              <a:ext uri="{FF2B5EF4-FFF2-40B4-BE49-F238E27FC236}">
                <a16:creationId xmlns:a16="http://schemas.microsoft.com/office/drawing/2014/main" id="{FDF38C3B-7C74-43B3-9266-EEB38604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040" y="780608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2" name="Graphic 69" descr="Endpoints resource icon for the Amazon VPC service.&#10;">
            <a:extLst>
              <a:ext uri="{FF2B5EF4-FFF2-40B4-BE49-F238E27FC236}">
                <a16:creationId xmlns:a16="http://schemas.microsoft.com/office/drawing/2014/main" id="{753B0C7D-14BE-4BA8-A85B-F6506E848E1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936850" y="1715099"/>
            <a:ext cx="457200" cy="457200"/>
          </a:xfrm>
          <a:prstGeom prst="rect">
            <a:avLst/>
          </a:prstGeom>
        </p:spPr>
      </p:pic>
      <p:sp>
        <p:nvSpPr>
          <p:cNvPr id="103" name="TextBox 25">
            <a:extLst>
              <a:ext uri="{FF2B5EF4-FFF2-40B4-BE49-F238E27FC236}">
                <a16:creationId xmlns:a16="http://schemas.microsoft.com/office/drawing/2014/main" id="{B990004C-ADB6-4A4F-B2FF-57EFCD285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512" y="2172300"/>
            <a:ext cx="1644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 Endpoints</a:t>
            </a:r>
          </a:p>
        </p:txBody>
      </p:sp>
      <p:pic>
        <p:nvPicPr>
          <p:cNvPr id="104" name="lambda" descr="Lambda service icon.">
            <a:extLst>
              <a:ext uri="{FF2B5EF4-FFF2-40B4-BE49-F238E27FC236}">
                <a16:creationId xmlns:a16="http://schemas.microsoft.com/office/drawing/2014/main" id="{74D09EAA-6FCC-469B-B194-46D4F1C1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 bwMode="auto">
          <a:xfrm>
            <a:off x="8952675" y="5345007"/>
            <a:ext cx="467403" cy="46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label5">
            <a:extLst>
              <a:ext uri="{FF2B5EF4-FFF2-40B4-BE49-F238E27FC236}">
                <a16:creationId xmlns:a16="http://schemas.microsoft.com/office/drawing/2014/main" id="{69486184-C021-3D48-9C93-FC5F62951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241" y="5814834"/>
            <a:ext cx="15065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AWS Lambda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76664-9B02-A7AE-4CF8-A5296AEFBE20}"/>
              </a:ext>
            </a:extLst>
          </p:cNvPr>
          <p:cNvSpPr txBox="1"/>
          <p:nvPr/>
        </p:nvSpPr>
        <p:spPr>
          <a:xfrm>
            <a:off x="8656740" y="16736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설계도</a:t>
            </a:r>
          </a:p>
        </p:txBody>
      </p:sp>
    </p:spTree>
    <p:extLst>
      <p:ext uri="{BB962C8B-B14F-4D97-AF65-F5344CB8AC3E}">
        <p14:creationId xmlns:p14="http://schemas.microsoft.com/office/powerpoint/2010/main" val="32695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1F1DDF2-0DFF-1869-02C0-1247582C4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altLang="ko-KR" dirty="0"/>
              <a:t>Internet Gateway </a:t>
            </a:r>
            <a:r>
              <a:rPr lang="ko-KR" altLang="en-US" dirty="0"/>
              <a:t>설정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870075"/>
            <a:ext cx="8140700" cy="311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520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3"/>
          <p:cNvGrpSpPr/>
          <p:nvPr/>
        </p:nvGrpSpPr>
        <p:grpSpPr>
          <a:xfrm>
            <a:off x="351093" y="3726008"/>
            <a:ext cx="5686379" cy="2000843"/>
            <a:chOff x="0" y="0"/>
            <a:chExt cx="2362204" cy="2222615"/>
          </a:xfrm>
        </p:grpSpPr>
        <p:sp>
          <p:nvSpPr>
            <p:cNvPr id="15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497605" y="1512995"/>
            <a:ext cx="5109328" cy="1249808"/>
            <a:chOff x="0" y="0"/>
            <a:chExt cx="2362204" cy="2222615"/>
          </a:xfrm>
        </p:grpSpPr>
        <p:sp>
          <p:nvSpPr>
            <p:cNvPr id="12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4440" y="2716522"/>
            <a:ext cx="6331671" cy="985851"/>
          </a:xfrm>
        </p:spPr>
        <p:txBody>
          <a:bodyPr>
            <a:normAutofit/>
          </a:bodyPr>
          <a:lstStyle/>
          <a:p>
            <a:r>
              <a:rPr lang="en-US" altLang="ko-KR" sz="1800" b="1" dirty="0" err="1"/>
              <a:t>extract_city_and_district</a:t>
            </a:r>
            <a:r>
              <a:rPr lang="en-US" altLang="ko-KR" sz="1800" b="1" dirty="0"/>
              <a:t>(address)</a:t>
            </a:r>
            <a:endParaRPr lang="ko-KR" altLang="ko-KR" sz="1800" b="1" dirty="0"/>
          </a:p>
          <a:p>
            <a:r>
              <a:rPr lang="ko-KR" altLang="ko-KR" sz="1800" dirty="0"/>
              <a:t>주소에서 시</a:t>
            </a:r>
            <a:r>
              <a:rPr lang="en-US" altLang="ko-KR" sz="1800" dirty="0"/>
              <a:t>/</a:t>
            </a:r>
            <a:r>
              <a:rPr lang="ko-KR" altLang="ko-KR" sz="1800" dirty="0"/>
              <a:t>도와 구</a:t>
            </a:r>
            <a:r>
              <a:rPr lang="en-US" altLang="ko-KR" sz="1800" dirty="0"/>
              <a:t>/</a:t>
            </a:r>
            <a:r>
              <a:rPr lang="ko-KR" altLang="ko-KR" sz="1800" dirty="0"/>
              <a:t>군</a:t>
            </a:r>
            <a:r>
              <a:rPr lang="en-US" altLang="ko-KR" sz="1800" dirty="0"/>
              <a:t>/</a:t>
            </a:r>
            <a:r>
              <a:rPr lang="ko-KR" altLang="ko-KR" sz="1800" dirty="0"/>
              <a:t>시 정보를 추출</a:t>
            </a:r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5" name="그림 4" descr="텍스트, 스크린샷, 폰트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604440" y="1611532"/>
            <a:ext cx="4925060" cy="1038225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/>
          <p:cNvPicPr/>
          <p:nvPr/>
        </p:nvPicPr>
        <p:blipFill>
          <a:blip r:embed="rId4"/>
          <a:stretch>
            <a:fillRect/>
          </a:stretch>
        </p:blipFill>
        <p:spPr>
          <a:xfrm>
            <a:off x="457928" y="3850917"/>
            <a:ext cx="5486400" cy="1757045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447802" y="147178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views.py							#2</a:t>
            </a:r>
            <a:endParaRPr lang="ko-KR" altLang="en-US" sz="5400" b="1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04440" y="5690849"/>
            <a:ext cx="5975469" cy="1117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err="1"/>
              <a:t>generate_gpt_description</a:t>
            </a:r>
            <a:r>
              <a:rPr lang="en-US" altLang="ko-KR" sz="1800" b="1" dirty="0"/>
              <a:t>(place)</a:t>
            </a:r>
            <a:endParaRPr lang="ko-KR" altLang="ko-KR" sz="1800" b="1" dirty="0"/>
          </a:p>
          <a:p>
            <a:r>
              <a:rPr lang="en-US" altLang="ko-KR" sz="1800" dirty="0" err="1"/>
              <a:t>장소에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대한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간단한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설명을</a:t>
            </a:r>
            <a:r>
              <a:rPr lang="en-US" altLang="ko-KR" sz="1800" dirty="0"/>
              <a:t> </a:t>
            </a:r>
            <a:r>
              <a:rPr lang="en-US" altLang="ko-KR" sz="1800" dirty="0" err="1"/>
              <a:t>OpenAI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GPT를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사용해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생성</a:t>
            </a:r>
            <a:endParaRPr lang="ko-KR" altLang="ko-KR" sz="18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670000" y="1480859"/>
            <a:ext cx="5620733" cy="20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dirty="0"/>
              <a:t>- </a:t>
            </a:r>
            <a:r>
              <a:rPr lang="ko-KR" altLang="ko-KR" dirty="0"/>
              <a:t>입력</a:t>
            </a:r>
            <a:r>
              <a:rPr lang="en-US" altLang="ko-KR" dirty="0"/>
              <a:t>: address (</a:t>
            </a:r>
            <a:r>
              <a:rPr lang="ko-KR" altLang="ko-KR" dirty="0"/>
              <a:t>주소 문자열</a:t>
            </a:r>
            <a:r>
              <a:rPr lang="en-US" altLang="ko-KR" dirty="0"/>
              <a:t>)</a:t>
            </a:r>
            <a:endParaRPr lang="ko-KR" altLang="ko-KR" dirty="0"/>
          </a:p>
          <a:p>
            <a:pPr lvl="0"/>
            <a:r>
              <a:rPr lang="en-US" altLang="ko-KR" dirty="0"/>
              <a:t>- </a:t>
            </a:r>
            <a:r>
              <a:rPr lang="ko-KR" altLang="ko-KR" dirty="0"/>
              <a:t>출력</a:t>
            </a:r>
            <a:r>
              <a:rPr lang="en-US" altLang="ko-KR" dirty="0"/>
              <a:t>: </a:t>
            </a:r>
            <a:r>
              <a:rPr lang="ko-KR" altLang="ko-KR" dirty="0"/>
              <a:t>시</a:t>
            </a:r>
            <a:r>
              <a:rPr lang="en-US" altLang="ko-KR" dirty="0"/>
              <a:t>/</a:t>
            </a:r>
            <a:r>
              <a:rPr lang="ko-KR" altLang="ko-KR" dirty="0"/>
              <a:t>도와 구</a:t>
            </a:r>
            <a:r>
              <a:rPr lang="en-US" altLang="ko-KR" dirty="0"/>
              <a:t>/</a:t>
            </a:r>
            <a:r>
              <a:rPr lang="ko-KR" altLang="ko-KR" dirty="0"/>
              <a:t>군</a:t>
            </a:r>
            <a:r>
              <a:rPr lang="en-US" altLang="ko-KR" dirty="0"/>
              <a:t>/</a:t>
            </a:r>
            <a:r>
              <a:rPr lang="ko-KR" altLang="ko-KR" dirty="0"/>
              <a:t>시 이름이 포함된 </a:t>
            </a:r>
            <a:r>
              <a:rPr lang="ko-KR" altLang="ko-KR" dirty="0" err="1"/>
              <a:t>튜플</a:t>
            </a:r>
            <a:r>
              <a:rPr lang="en-US" altLang="ko-KR" dirty="0"/>
              <a:t>. </a:t>
            </a:r>
            <a:r>
              <a:rPr lang="ko-KR" altLang="ko-KR" dirty="0"/>
              <a:t>주소 형식이 맞지 않을 경우</a:t>
            </a:r>
            <a:r>
              <a:rPr lang="en-US" altLang="ko-KR" dirty="0"/>
              <a:t> (None, None) </a:t>
            </a:r>
            <a:r>
              <a:rPr lang="ko-KR" altLang="ko-KR" dirty="0"/>
              <a:t>반환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- </a:t>
            </a:r>
            <a:r>
              <a:rPr lang="ko-KR" altLang="ko-KR" dirty="0"/>
              <a:t>처리 단계</a:t>
            </a:r>
            <a:r>
              <a:rPr lang="en-US" altLang="ko-KR" dirty="0"/>
              <a:t>: </a:t>
            </a:r>
            <a:r>
              <a:rPr lang="ko-KR" altLang="ko-KR" dirty="0"/>
              <a:t>정규식을 사용하여 주소 문자열에서 시</a:t>
            </a:r>
            <a:r>
              <a:rPr lang="en-US" altLang="ko-KR" dirty="0"/>
              <a:t>/</a:t>
            </a:r>
            <a:r>
              <a:rPr lang="ko-KR" altLang="ko-KR" dirty="0"/>
              <a:t>도와 구</a:t>
            </a:r>
            <a:r>
              <a:rPr lang="en-US" altLang="ko-KR" dirty="0"/>
              <a:t>/</a:t>
            </a:r>
            <a:r>
              <a:rPr lang="ko-KR" altLang="ko-KR" dirty="0"/>
              <a:t>군</a:t>
            </a:r>
            <a:r>
              <a:rPr lang="en-US" altLang="ko-KR" dirty="0"/>
              <a:t>/</a:t>
            </a:r>
            <a:r>
              <a:rPr lang="ko-KR" altLang="ko-KR" dirty="0"/>
              <a:t>시 정보를 추출</a:t>
            </a:r>
            <a:r>
              <a:rPr lang="en-US" altLang="ko-KR" dirty="0"/>
              <a:t>. </a:t>
            </a:r>
            <a:r>
              <a:rPr lang="ko-KR" altLang="ko-KR" dirty="0"/>
              <a:t>예를 들어</a:t>
            </a:r>
            <a:r>
              <a:rPr lang="en-US" altLang="ko-KR" dirty="0"/>
              <a:t>, '</a:t>
            </a:r>
            <a:r>
              <a:rPr lang="ko-KR" altLang="ko-KR" dirty="0"/>
              <a:t>서울특별시 강남구</a:t>
            </a:r>
            <a:r>
              <a:rPr lang="en-US" altLang="ko-KR" dirty="0"/>
              <a:t>'</a:t>
            </a:r>
            <a:r>
              <a:rPr lang="ko-KR" altLang="ko-KR" dirty="0"/>
              <a:t>에서</a:t>
            </a:r>
            <a:r>
              <a:rPr lang="en-US" altLang="ko-KR" dirty="0"/>
              <a:t> '</a:t>
            </a:r>
            <a:r>
              <a:rPr lang="ko-KR" altLang="ko-KR" dirty="0"/>
              <a:t>서울특별시</a:t>
            </a:r>
            <a:r>
              <a:rPr lang="en-US" altLang="ko-KR" dirty="0"/>
              <a:t>'</a:t>
            </a:r>
            <a:r>
              <a:rPr lang="ko-KR" altLang="ko-KR" dirty="0"/>
              <a:t>와</a:t>
            </a:r>
            <a:r>
              <a:rPr lang="en-US" altLang="ko-KR" dirty="0"/>
              <a:t> '</a:t>
            </a:r>
            <a:r>
              <a:rPr lang="ko-KR" altLang="ko-KR" dirty="0"/>
              <a:t>강남구</a:t>
            </a:r>
            <a:r>
              <a:rPr lang="en-US" altLang="ko-KR" dirty="0"/>
              <a:t>'</a:t>
            </a:r>
            <a:r>
              <a:rPr lang="ko-KR" altLang="ko-KR" dirty="0"/>
              <a:t>를 추출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144307" y="4469709"/>
            <a:ext cx="5620733" cy="20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400" dirty="0"/>
              <a:t>- </a:t>
            </a:r>
            <a:r>
              <a:rPr lang="ko-KR" altLang="ko-KR" sz="1400" dirty="0"/>
              <a:t>입력</a:t>
            </a:r>
            <a:r>
              <a:rPr lang="en-US" altLang="ko-KR" sz="1400" dirty="0"/>
              <a:t>: place (</a:t>
            </a:r>
            <a:r>
              <a:rPr lang="ko-KR" altLang="ko-KR" sz="1400" dirty="0"/>
              <a:t>장소 정보 사전</a:t>
            </a:r>
            <a:r>
              <a:rPr lang="en-US" altLang="ko-KR" sz="1400" dirty="0"/>
              <a:t>. name </a:t>
            </a:r>
            <a:r>
              <a:rPr lang="ko-KR" altLang="ko-KR" sz="1400" dirty="0"/>
              <a:t>및</a:t>
            </a:r>
            <a:r>
              <a:rPr lang="en-US" altLang="ko-KR" sz="1400" dirty="0"/>
              <a:t> table </a:t>
            </a:r>
            <a:r>
              <a:rPr lang="ko-KR" altLang="ko-KR" sz="1400" dirty="0"/>
              <a:t>필수</a:t>
            </a:r>
            <a:r>
              <a:rPr lang="en-US" altLang="ko-KR" sz="1400" dirty="0"/>
              <a:t>).</a:t>
            </a:r>
            <a:endParaRPr lang="ko-KR" altLang="ko-KR" sz="1400" dirty="0"/>
          </a:p>
          <a:p>
            <a:pPr lvl="0"/>
            <a:r>
              <a:rPr lang="en-US" altLang="ko-KR" sz="1400" dirty="0"/>
              <a:t>- </a:t>
            </a:r>
            <a:r>
              <a:rPr lang="ko-KR" altLang="ko-KR" sz="1400" dirty="0"/>
              <a:t>출력</a:t>
            </a:r>
            <a:r>
              <a:rPr lang="en-US" altLang="ko-KR" sz="1400" dirty="0"/>
              <a:t>: GPT </a:t>
            </a:r>
            <a:r>
              <a:rPr lang="ko-KR" altLang="ko-KR" sz="1400" dirty="0"/>
              <a:t>모델을 통해 생성된 간단한 장소 설명</a:t>
            </a:r>
            <a:r>
              <a:rPr lang="en-US" altLang="ko-KR" sz="1400" dirty="0"/>
              <a:t>(</a:t>
            </a:r>
            <a:r>
              <a:rPr lang="ko-KR" altLang="ko-KR" sz="1400" dirty="0"/>
              <a:t>문자열</a:t>
            </a:r>
            <a:r>
              <a:rPr lang="en-US" altLang="ko-KR" sz="1400" dirty="0"/>
              <a:t>).</a:t>
            </a:r>
            <a:endParaRPr lang="ko-KR" altLang="ko-KR" sz="1400" dirty="0"/>
          </a:p>
          <a:p>
            <a:pPr lvl="0"/>
            <a:r>
              <a:rPr lang="en-US" altLang="ko-KR" sz="1400" dirty="0"/>
              <a:t>- </a:t>
            </a:r>
            <a:r>
              <a:rPr lang="ko-KR" altLang="ko-KR" sz="1400" dirty="0"/>
              <a:t>처리 단계</a:t>
            </a:r>
            <a:r>
              <a:rPr lang="en-US" altLang="ko-KR" sz="1400" dirty="0"/>
              <a:t>: </a:t>
            </a:r>
            <a:r>
              <a:rPr lang="ko-KR" altLang="ko-KR" sz="1400" dirty="0"/>
              <a:t>장소 유형</a:t>
            </a:r>
            <a:r>
              <a:rPr lang="en-US" altLang="ko-KR" sz="1400" dirty="0"/>
              <a:t>(table </a:t>
            </a:r>
            <a:r>
              <a:rPr lang="ko-KR" altLang="ko-KR" sz="1400" dirty="0"/>
              <a:t>값</a:t>
            </a:r>
            <a:r>
              <a:rPr lang="en-US" altLang="ko-KR" sz="1400" dirty="0"/>
              <a:t>)</a:t>
            </a:r>
            <a:r>
              <a:rPr lang="ko-KR" altLang="ko-KR" sz="1400" dirty="0"/>
              <a:t>에 따라 적절한 프롬프트를 생성하고</a:t>
            </a:r>
            <a:r>
              <a:rPr lang="en-US" altLang="ko-KR" sz="1400" dirty="0"/>
              <a:t>, GPT API </a:t>
            </a:r>
            <a:r>
              <a:rPr lang="ko-KR" altLang="ko-KR" sz="1400" dirty="0"/>
              <a:t>호출로 설명을 반환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801199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3"/>
          <p:cNvGrpSpPr/>
          <p:nvPr/>
        </p:nvGrpSpPr>
        <p:grpSpPr>
          <a:xfrm>
            <a:off x="221472" y="1725105"/>
            <a:ext cx="5839963" cy="4543719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61259" y="1608273"/>
            <a:ext cx="5857916" cy="5018770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b="1" dirty="0"/>
              <a:t>plan(request, </a:t>
            </a:r>
            <a:r>
              <a:rPr lang="en-US" altLang="ko-KR" b="1" dirty="0" err="1"/>
              <a:t>place_id</a:t>
            </a:r>
            <a:r>
              <a:rPr lang="en-US" altLang="ko-KR" b="1" dirty="0"/>
              <a:t>=None)</a:t>
            </a:r>
            <a:endParaRPr lang="ko-KR" altLang="ko-KR" b="1" dirty="0"/>
          </a:p>
          <a:p>
            <a:r>
              <a:rPr lang="ko-KR" altLang="ko-KR" dirty="0"/>
              <a:t>여행 일정을 생성하거나 특정 장소</a:t>
            </a:r>
            <a:r>
              <a:rPr lang="en-US" altLang="ko-KR" dirty="0"/>
              <a:t> ID</a:t>
            </a:r>
            <a:r>
              <a:rPr lang="ko-KR" altLang="ko-KR" dirty="0"/>
              <a:t>의 세부 정보를 반환</a:t>
            </a:r>
          </a:p>
          <a:p>
            <a:r>
              <a:rPr lang="en-US" altLang="ko-KR" b="1" dirty="0" err="1"/>
              <a:t>세부</a:t>
            </a:r>
            <a:r>
              <a:rPr lang="en-US" altLang="ko-KR" b="1" dirty="0"/>
              <a:t> </a:t>
            </a:r>
            <a:r>
              <a:rPr lang="en-US" altLang="ko-KR" b="1" dirty="0" err="1"/>
              <a:t>설명</a:t>
            </a:r>
            <a:r>
              <a:rPr lang="en-US" altLang="ko-KR" b="1" dirty="0"/>
              <a:t>:</a:t>
            </a:r>
            <a:endParaRPr lang="ko-KR" altLang="ko-KR" b="1" dirty="0"/>
          </a:p>
          <a:p>
            <a:pPr lvl="0"/>
            <a:r>
              <a:rPr lang="en-US" altLang="ko-KR" dirty="0"/>
              <a:t>- </a:t>
            </a:r>
            <a:r>
              <a:rPr lang="en-US" altLang="ko-KR" dirty="0" err="1"/>
              <a:t>입력</a:t>
            </a:r>
            <a:r>
              <a:rPr lang="en-US" altLang="ko-KR" dirty="0"/>
              <a:t>: Django </a:t>
            </a:r>
            <a:r>
              <a:rPr lang="en-US" altLang="ko-KR" dirty="0" err="1"/>
              <a:t>HttpRequest</a:t>
            </a:r>
            <a:r>
              <a:rPr lang="en-US" altLang="ko-KR" dirty="0"/>
              <a:t> </a:t>
            </a:r>
            <a:r>
              <a:rPr lang="en-US" altLang="ko-KR" dirty="0" err="1"/>
              <a:t>객체</a:t>
            </a:r>
            <a:r>
              <a:rPr lang="en-US" altLang="ko-KR" dirty="0"/>
              <a:t> (GET/POST </a:t>
            </a:r>
            <a:r>
              <a:rPr lang="en-US" altLang="ko-KR" dirty="0" err="1"/>
              <a:t>요청</a:t>
            </a:r>
            <a:r>
              <a:rPr lang="en-US" altLang="ko-KR" dirty="0"/>
              <a:t>) 및 </a:t>
            </a:r>
            <a:r>
              <a:rPr lang="en-US" altLang="ko-KR" dirty="0" err="1"/>
              <a:t>선택적</a:t>
            </a:r>
            <a:r>
              <a:rPr lang="en-US" altLang="ko-KR" dirty="0"/>
              <a:t> </a:t>
            </a:r>
            <a:r>
              <a:rPr lang="en-US" altLang="ko-KR" dirty="0" err="1"/>
              <a:t>place_id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en-US" altLang="ko-KR" dirty="0"/>
              <a:t>- </a:t>
            </a:r>
            <a:r>
              <a:rPr lang="ko-KR" altLang="ko-KR" dirty="0"/>
              <a:t>출력</a:t>
            </a:r>
            <a:r>
              <a:rPr lang="en-US" altLang="ko-KR" dirty="0"/>
              <a:t>: JSON </a:t>
            </a:r>
            <a:r>
              <a:rPr lang="ko-KR" altLang="ko-KR" dirty="0"/>
              <a:t>응답</a:t>
            </a:r>
            <a:r>
              <a:rPr lang="en-US" altLang="ko-KR" dirty="0"/>
              <a:t> (</a:t>
            </a:r>
            <a:r>
              <a:rPr lang="ko-KR" altLang="ko-KR" dirty="0"/>
              <a:t>새로운 일정 또는 특정 장소 정보</a:t>
            </a:r>
            <a:r>
              <a:rPr lang="en-US" altLang="ko-KR" dirty="0"/>
              <a:t>).</a:t>
            </a:r>
            <a:endParaRPr lang="ko-KR" altLang="ko-KR" dirty="0"/>
          </a:p>
          <a:p>
            <a:pPr lvl="0"/>
            <a:r>
              <a:rPr lang="en-US" altLang="ko-KR" dirty="0"/>
              <a:t>- </a:t>
            </a:r>
            <a:r>
              <a:rPr lang="en-US" altLang="ko-KR" dirty="0" err="1"/>
              <a:t>처리</a:t>
            </a:r>
            <a:r>
              <a:rPr lang="en-US" altLang="ko-KR" dirty="0"/>
              <a:t> </a:t>
            </a:r>
            <a:r>
              <a:rPr lang="en-US" altLang="ko-KR" dirty="0" err="1"/>
              <a:t>단계</a:t>
            </a:r>
            <a:r>
              <a:rPr lang="en-US" altLang="ko-KR" dirty="0"/>
              <a:t>:</a:t>
            </a:r>
            <a:endParaRPr lang="ko-KR" altLang="ko-KR" dirty="0"/>
          </a:p>
          <a:p>
            <a:pPr lvl="0"/>
            <a:r>
              <a:rPr lang="en-US" altLang="ko-KR" dirty="0"/>
              <a:t>- - </a:t>
            </a:r>
            <a:r>
              <a:rPr lang="en-US" altLang="ko-KR" dirty="0" err="1"/>
              <a:t>place_id</a:t>
            </a:r>
            <a:r>
              <a:rPr lang="ko-KR" altLang="ko-KR" dirty="0"/>
              <a:t>가 주어질 경우</a:t>
            </a:r>
            <a:r>
              <a:rPr lang="en-US" altLang="ko-KR" dirty="0"/>
              <a:t>, </a:t>
            </a:r>
            <a:r>
              <a:rPr lang="ko-KR" altLang="ko-KR" dirty="0" err="1"/>
              <a:t>캐싱된</a:t>
            </a:r>
            <a:r>
              <a:rPr lang="ko-KR" altLang="ko-KR" dirty="0"/>
              <a:t> 일정</a:t>
            </a:r>
            <a:r>
              <a:rPr lang="en-US" altLang="ko-KR" dirty="0"/>
              <a:t>(</a:t>
            </a:r>
            <a:r>
              <a:rPr lang="en-US" altLang="ko-KR" dirty="0" err="1"/>
              <a:t>current_itinerary</a:t>
            </a:r>
            <a:r>
              <a:rPr lang="en-US" altLang="ko-KR" dirty="0"/>
              <a:t>)</a:t>
            </a:r>
            <a:r>
              <a:rPr lang="ko-KR" altLang="ko-KR" dirty="0"/>
              <a:t>에서 해당</a:t>
            </a:r>
            <a:r>
              <a:rPr lang="en-US" altLang="ko-KR" dirty="0"/>
              <a:t> ID</a:t>
            </a:r>
            <a:r>
              <a:rPr lang="ko-KR" altLang="ko-KR" dirty="0"/>
              <a:t>의 장소를 검색하여 세부 정보를 반환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en-US" altLang="ko-KR" dirty="0"/>
              <a:t>- - GET/POST </a:t>
            </a:r>
            <a:r>
              <a:rPr lang="en-US" altLang="ko-KR" dirty="0" err="1"/>
              <a:t>요청으로</a:t>
            </a:r>
            <a:r>
              <a:rPr lang="en-US" altLang="ko-KR" dirty="0"/>
              <a:t> </a:t>
            </a:r>
            <a:r>
              <a:rPr lang="en-US" altLang="ko-KR" dirty="0" err="1"/>
              <a:t>location과</a:t>
            </a:r>
            <a:r>
              <a:rPr lang="en-US" altLang="ko-KR" dirty="0"/>
              <a:t> days </a:t>
            </a:r>
            <a:r>
              <a:rPr lang="en-US" altLang="ko-KR" dirty="0" err="1"/>
              <a:t>값을</a:t>
            </a:r>
            <a:r>
              <a:rPr lang="en-US" altLang="ko-KR" dirty="0"/>
              <a:t> </a:t>
            </a:r>
            <a:r>
              <a:rPr lang="en-US" altLang="ko-KR" dirty="0" err="1"/>
              <a:t>받아</a:t>
            </a:r>
            <a:r>
              <a:rPr lang="en-US" altLang="ko-KR" dirty="0"/>
              <a:t> </a:t>
            </a:r>
            <a:r>
              <a:rPr lang="en-US" altLang="ko-KR" dirty="0" err="1"/>
              <a:t>새로운</a:t>
            </a:r>
            <a:r>
              <a:rPr lang="en-US" altLang="ko-KR" dirty="0"/>
              <a:t> </a:t>
            </a:r>
            <a:r>
              <a:rPr lang="en-US" altLang="ko-KR" dirty="0" err="1"/>
              <a:t>일정을</a:t>
            </a:r>
            <a:r>
              <a:rPr lang="en-US" altLang="ko-KR" dirty="0"/>
              <a:t> </a:t>
            </a:r>
            <a:r>
              <a:rPr lang="en-US" altLang="ko-KR" dirty="0" err="1"/>
              <a:t>생성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b="1" dirty="0" err="1"/>
              <a:t>사용된</a:t>
            </a:r>
            <a:r>
              <a:rPr lang="en-US" altLang="ko-KR" b="1" dirty="0"/>
              <a:t> SQL </a:t>
            </a:r>
            <a:r>
              <a:rPr lang="en-US" altLang="ko-KR" b="1" dirty="0" err="1"/>
              <a:t>쿼리</a:t>
            </a:r>
            <a:r>
              <a:rPr lang="en-US" altLang="ko-KR" b="1" dirty="0"/>
              <a:t>:</a:t>
            </a:r>
            <a:endParaRPr lang="ko-KR" altLang="ko-KR" b="1" dirty="0"/>
          </a:p>
          <a:p>
            <a:br>
              <a:rPr lang="en-US" altLang="ko-KR" dirty="0"/>
            </a:br>
            <a:r>
              <a:rPr lang="en-US" altLang="ko-KR" dirty="0"/>
              <a:t>SQL </a:t>
            </a:r>
            <a:r>
              <a:rPr lang="en-US" altLang="ko-KR" dirty="0" err="1"/>
              <a:t>쿼리</a:t>
            </a:r>
            <a:r>
              <a:rPr lang="en-US" altLang="ko-KR" dirty="0"/>
              <a:t> (</a:t>
            </a:r>
            <a:r>
              <a:rPr lang="en-US" altLang="ko-KR" dirty="0" err="1"/>
              <a:t>관광지</a:t>
            </a:r>
            <a:r>
              <a:rPr lang="en-US" altLang="ko-KR" dirty="0"/>
              <a:t> 및 </a:t>
            </a:r>
            <a:r>
              <a:rPr lang="en-US" altLang="ko-KR" dirty="0" err="1"/>
              <a:t>식당</a:t>
            </a:r>
            <a:r>
              <a:rPr lang="en-US" altLang="ko-KR" dirty="0"/>
              <a:t> </a:t>
            </a:r>
            <a:r>
              <a:rPr lang="en-US" altLang="ko-KR" dirty="0" err="1"/>
              <a:t>조회</a:t>
            </a:r>
            <a:r>
              <a:rPr lang="en-US" altLang="ko-KR" dirty="0"/>
              <a:t>):</a:t>
            </a:r>
            <a:br>
              <a:rPr lang="en-US" altLang="ko-KR" dirty="0"/>
            </a:br>
            <a:r>
              <a:rPr lang="en-US" altLang="ko-KR" dirty="0"/>
              <a:t>SELECT Name, City, City2, City3, City4, x, y </a:t>
            </a:r>
            <a:br>
              <a:rPr lang="en-US" altLang="ko-KR" dirty="0"/>
            </a:br>
            <a:r>
              <a:rPr lang="en-US" altLang="ko-KR" dirty="0"/>
              <a:t>FROM attractions </a:t>
            </a:r>
            <a:br>
              <a:rPr lang="en-US" altLang="ko-KR" dirty="0"/>
            </a:br>
            <a:r>
              <a:rPr lang="en-US" altLang="ko-KR" dirty="0"/>
              <a:t>WHERE City = %s AND City2 = %s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SELECT Name, Address, x, y </a:t>
            </a:r>
            <a:br>
              <a:rPr lang="en-US" altLang="ko-KR" dirty="0"/>
            </a:br>
            <a:r>
              <a:rPr lang="en-US" altLang="ko-KR" dirty="0"/>
              <a:t>FROM restaurants </a:t>
            </a:r>
            <a:br>
              <a:rPr lang="en-US" altLang="ko-KR" dirty="0"/>
            </a:br>
            <a:r>
              <a:rPr lang="en-US" altLang="ko-KR" dirty="0"/>
              <a:t>WHERE Address LIKE %s AND Address LIKE %s</a:t>
            </a:r>
            <a:endParaRPr lang="ko-KR" altLang="en-US" dirty="0"/>
          </a:p>
        </p:txBody>
      </p:sp>
      <p:pic>
        <p:nvPicPr>
          <p:cNvPr id="7" name="그림 6" descr="텍스트, 스크린샷, 소프트웨어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321296" y="1806216"/>
            <a:ext cx="5664724" cy="4370747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447802" y="147178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/>
              <a:t>views.py							#3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8692400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1461628" y="2310144"/>
            <a:ext cx="5316718" cy="1077833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3327" y="38284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42687" y="3808989"/>
            <a:ext cx="9892173" cy="233082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/</a:t>
            </a:r>
            <a:r>
              <a:rPr lang="af-ZA" altLang="ko-KR" dirty="0"/>
              <a:t>sol/calendar/</a:t>
            </a:r>
            <a:endParaRPr lang="en-US" altLang="ko-KR" dirty="0"/>
          </a:p>
          <a:p>
            <a:r>
              <a:rPr lang="af-ZA" altLang="ko-KR" dirty="0"/>
              <a:t>calendar </a:t>
            </a:r>
            <a:r>
              <a:rPr lang="ko-KR" altLang="en-US" dirty="0"/>
              <a:t>의 함수로 </a:t>
            </a:r>
            <a:r>
              <a:rPr lang="en-US" altLang="ko-KR" dirty="0" err="1"/>
              <a:t>locatio</a:t>
            </a:r>
            <a:r>
              <a:rPr lang="ko-KR" altLang="en-US" dirty="0"/>
              <a:t>과 </a:t>
            </a:r>
            <a:r>
              <a:rPr lang="en-US" altLang="ko-KR" dirty="0"/>
              <a:t>days </a:t>
            </a:r>
            <a:r>
              <a:rPr lang="ko-KR" altLang="en-US" dirty="0"/>
              <a:t>값을 받아 초기 여행 일정을 생성</a:t>
            </a:r>
            <a:r>
              <a:rPr lang="en-US" altLang="ko-KR" dirty="0"/>
              <a:t>, GET - JSON</a:t>
            </a:r>
            <a:endParaRPr lang="af-ZA" altLang="ko-KR" dirty="0"/>
          </a:p>
          <a:p>
            <a:endParaRPr lang="af-ZA" altLang="ko-KR" dirty="0"/>
          </a:p>
          <a:p>
            <a:r>
              <a:rPr lang="af-ZA" altLang="ko-KR" dirty="0"/>
              <a:t>/sol/calendar/&lt;int:place_id&gt;/</a:t>
            </a:r>
          </a:p>
          <a:p>
            <a:r>
              <a:rPr lang="af-ZA" altLang="ko-KR" dirty="0"/>
              <a:t>calendar_place</a:t>
            </a:r>
            <a:r>
              <a:rPr lang="ko-KR" altLang="en-US" dirty="0"/>
              <a:t>의 함수로 생성된 여행 일정 정보를 개별로 자세하게 요청</a:t>
            </a:r>
            <a:r>
              <a:rPr lang="en-US" altLang="ko-KR" dirty="0"/>
              <a:t>, POST - JSON</a:t>
            </a:r>
            <a:endParaRPr lang="af-ZA" altLang="ko-KR" dirty="0"/>
          </a:p>
          <a:p>
            <a:endParaRPr lang="af-ZA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76" y="2451548"/>
            <a:ext cx="5094698" cy="7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1933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3"/>
          <p:cNvGrpSpPr/>
          <p:nvPr/>
        </p:nvGrpSpPr>
        <p:grpSpPr>
          <a:xfrm>
            <a:off x="447716" y="552548"/>
            <a:ext cx="11194388" cy="5819971"/>
            <a:chOff x="0" y="0"/>
            <a:chExt cx="2362204" cy="222261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76" y="838151"/>
            <a:ext cx="42005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6" y="1749997"/>
            <a:ext cx="2552700" cy="1114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776" y="4091342"/>
            <a:ext cx="4133850" cy="19335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56257" y="1046376"/>
            <a:ext cx="1019060" cy="219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37262" y="2019584"/>
            <a:ext cx="1697791" cy="487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4" idx="1"/>
            <a:endCxn id="5" idx="1"/>
          </p:cNvCxnSpPr>
          <p:nvPr/>
        </p:nvCxnSpPr>
        <p:spPr>
          <a:xfrm rot="10800000" flipV="1">
            <a:off x="1054576" y="1147714"/>
            <a:ext cx="12700" cy="1159496"/>
          </a:xfrm>
          <a:prstGeom prst="curvedConnector3">
            <a:avLst>
              <a:gd name="adj1" fmla="val 27649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>
            <a:stCxn id="5" idx="3"/>
            <a:endCxn id="8" idx="3"/>
          </p:cNvCxnSpPr>
          <p:nvPr/>
        </p:nvCxnSpPr>
        <p:spPr>
          <a:xfrm>
            <a:off x="3607276" y="2307210"/>
            <a:ext cx="2786240" cy="2283820"/>
          </a:xfrm>
          <a:prstGeom prst="curvedConnector3">
            <a:avLst>
              <a:gd name="adj1" fmla="val 116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6312506" y="5825765"/>
            <a:ext cx="846270" cy="1885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576" y="3157143"/>
            <a:ext cx="5338940" cy="28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4780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3"/>
          <p:cNvGrpSpPr/>
          <p:nvPr/>
        </p:nvGrpSpPr>
        <p:grpSpPr>
          <a:xfrm>
            <a:off x="2034603" y="1494040"/>
            <a:ext cx="8042651" cy="4067775"/>
            <a:chOff x="0" y="0"/>
            <a:chExt cx="2362204" cy="2222615"/>
          </a:xfrm>
        </p:grpSpPr>
        <p:sp>
          <p:nvSpPr>
            <p:cNvPr id="12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44" y="1936325"/>
            <a:ext cx="44386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044" y="2974648"/>
            <a:ext cx="6915150" cy="21907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94826" y="2132778"/>
            <a:ext cx="1186809" cy="235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4" idx="1"/>
            <a:endCxn id="5" idx="1"/>
          </p:cNvCxnSpPr>
          <p:nvPr/>
        </p:nvCxnSpPr>
        <p:spPr>
          <a:xfrm rot="10800000" flipV="1">
            <a:off x="2670044" y="2250649"/>
            <a:ext cx="12700" cy="1819373"/>
          </a:xfrm>
          <a:prstGeom prst="curvedConnector3">
            <a:avLst>
              <a:gd name="adj1" fmla="val 35072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1938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CADAF-72A5-CD1E-4CBD-3C53F66CD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87141723-8273-73EE-AB56-4B8BF7544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6A20AF89-D0E3-8270-9D5C-FD5A8DED243D}"/>
              </a:ext>
            </a:extLst>
          </p:cNvPr>
          <p:cNvGrpSpPr/>
          <p:nvPr/>
        </p:nvGrpSpPr>
        <p:grpSpPr>
          <a:xfrm>
            <a:off x="1075953" y="127918"/>
            <a:ext cx="10304043" cy="6320757"/>
            <a:chOff x="0" y="-57150"/>
            <a:chExt cx="1553952" cy="1283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1AEBAF1-D0B4-821A-8D1F-225D8C60E447}"/>
                </a:ext>
              </a:extLst>
            </p:cNvPr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C5414678-BAA1-3265-9455-7B3676E3260D}"/>
                </a:ext>
              </a:extLst>
            </p:cNvPr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1036" name="Picture 12" descr="JAVA란?">
            <a:extLst>
              <a:ext uri="{FF2B5EF4-FFF2-40B4-BE49-F238E27FC236}">
                <a16:creationId xmlns:a16="http://schemas.microsoft.com/office/drawing/2014/main" id="{C3FD9981-D612-B6D6-0760-5D40023A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53" y="111541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2F4375-EFDD-6397-21CF-A7EF58877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72" y="3910530"/>
            <a:ext cx="1474509" cy="1474509"/>
          </a:xfrm>
          <a:prstGeom prst="rect">
            <a:avLst/>
          </a:prstGeom>
        </p:spPr>
      </p:pic>
      <p:pic>
        <p:nvPicPr>
          <p:cNvPr id="1038" name="Picture 14" descr="스프링 부트: 자바 애플리케이션 개발을 위한 최고의 선택">
            <a:extLst>
              <a:ext uri="{FF2B5EF4-FFF2-40B4-BE49-F238E27FC236}">
                <a16:creationId xmlns:a16="http://schemas.microsoft.com/office/drawing/2014/main" id="{51476855-4D5E-FBD9-4797-351979131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23" y="1115411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ntelliJ IDEA, a JetBrains IDE - YouTube">
            <a:extLst>
              <a:ext uri="{FF2B5EF4-FFF2-40B4-BE49-F238E27FC236}">
                <a16:creationId xmlns:a16="http://schemas.microsoft.com/office/drawing/2014/main" id="{D2F16599-89E0-5407-82C6-4289F63E7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128" y="35762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아파치 톰캣 - 위키백과, 우리 모두의 백과사전">
            <a:extLst>
              <a:ext uri="{FF2B5EF4-FFF2-40B4-BE49-F238E27FC236}">
                <a16:creationId xmlns:a16="http://schemas.microsoft.com/office/drawing/2014/main" id="{535C9B8B-FDB9-FCC4-973D-CCD9D02B1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23" y="3747670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843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3B039-48EF-5A98-395C-F0BE1EA1C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3D1D80D-7429-03E1-3074-FDF39CB65A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FF72E2-1C4B-17B8-5C77-874EE872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353"/>
            <a:ext cx="9905998" cy="1478570"/>
          </a:xfrm>
        </p:spPr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파라미터 그룹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8AA54F-A7E7-7BA8-FD29-6DB449EA3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20" y="1556793"/>
            <a:ext cx="7812360" cy="41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1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8D0951C-0F9D-A61A-8F2B-BDD3536F42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라우팅</a:t>
            </a:r>
            <a:r>
              <a:rPr lang="ko-KR" altLang="en-US" dirty="0"/>
              <a:t> 테이블 편집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46" y="1052736"/>
            <a:ext cx="8612708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3212976"/>
            <a:ext cx="74803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16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2BD41E1-FE04-D204-9E51-F50F076CD1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/>
          <a:lstStyle/>
          <a:p>
            <a:r>
              <a:rPr lang="ko-KR" altLang="en-US" dirty="0" err="1"/>
              <a:t>라우팅</a:t>
            </a:r>
            <a:r>
              <a:rPr lang="ko-KR" altLang="en-US" dirty="0"/>
              <a:t> 테이블 편집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16" y="1772816"/>
            <a:ext cx="8337568" cy="355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805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BA822B1-C022-00AB-7BE4-F447892A2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ko-KR" altLang="en-US" dirty="0" err="1"/>
              <a:t>라우팅</a:t>
            </a:r>
            <a:r>
              <a:rPr lang="ko-KR" altLang="en-US" dirty="0"/>
              <a:t> 테이블 편집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796" y="1700809"/>
            <a:ext cx="8244408" cy="332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863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681C00B-C932-9691-6152-E6BB519196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altLang="ko-KR" dirty="0"/>
              <a:t>Route 53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77" y="1628801"/>
            <a:ext cx="7930649" cy="43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697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84DF4ED-6B66-034F-5F07-41EB0016A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668FA1-6015-603B-CCA3-D68384BF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Route 53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8EEE3D-B726-7D31-1F0C-477A1846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828" y="1304764"/>
            <a:ext cx="766834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4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F117870-C335-3B5B-531F-053873BDA1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22114"/>
          </a:xfrm>
        </p:spPr>
        <p:txBody>
          <a:bodyPr/>
          <a:lstStyle/>
          <a:p>
            <a:r>
              <a:rPr lang="en-US" altLang="ko-KR" dirty="0"/>
              <a:t>ACM(SSL/TLS) </a:t>
            </a:r>
            <a:r>
              <a:rPr lang="ko-KR" altLang="en-US" dirty="0"/>
              <a:t>설정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07" y="1268761"/>
            <a:ext cx="6294586" cy="496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95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04A9DB3-04F3-8242-C358-E087C9E1EF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0FC571-B7F8-63A3-84EB-955D99CC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ACM(SSL/TLS)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B8AE4B-0456-E913-27E5-7801084C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532" y="1772816"/>
            <a:ext cx="8424936" cy="28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3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75CE93B-67FD-C18C-422A-71E26AE7A4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WAF </a:t>
            </a:r>
            <a:r>
              <a:rPr lang="ko-KR" altLang="en-US" dirty="0"/>
              <a:t>설정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59" y="1772816"/>
            <a:ext cx="8708082" cy="346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6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06EB49B-BFA8-C531-400D-7C3DE6B2D2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RDS </a:t>
            </a:r>
            <a:r>
              <a:rPr lang="ko-KR" altLang="en-US" dirty="0"/>
              <a:t>생성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52736"/>
            <a:ext cx="4499992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10" y="1124744"/>
            <a:ext cx="449999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99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">
            <a:extLst>
              <a:ext uri="{FF2B5EF4-FFF2-40B4-BE49-F238E27FC236}">
                <a16:creationId xmlns:a16="http://schemas.microsoft.com/office/drawing/2014/main" id="{F1C5A292-B154-9E9F-5FBD-E5E99A2F3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justGraphic2">
            <a:extLst>
              <a:ext uri="{FF2B5EF4-FFF2-40B4-BE49-F238E27FC236}">
                <a16:creationId xmlns:a16="http://schemas.microsoft.com/office/drawing/2014/main" id="{EBFE7337-1052-4DD8-ADE1-885C19A22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11720" y="892700"/>
            <a:ext cx="5950283" cy="5576399"/>
            <a:chOff x="4429919" y="3707607"/>
            <a:chExt cx="3247146" cy="2215356"/>
          </a:xfrm>
        </p:grpSpPr>
        <p:sp>
          <p:nvSpPr>
            <p:cNvPr id="3" name="Rectangle 20">
              <a:extLst>
                <a:ext uri="{FF2B5EF4-FFF2-40B4-BE49-F238E27FC236}">
                  <a16:creationId xmlns:a16="http://schemas.microsoft.com/office/drawing/2014/main" id="{6D1FEF31-2F9C-8E4C-883C-A87388903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29919" y="3712264"/>
              <a:ext cx="3247146" cy="2210699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private cloud (VPC)</a:t>
              </a:r>
            </a:p>
          </p:txBody>
        </p:sp>
        <p:pic>
          <p:nvPicPr>
            <p:cNvPr id="4" name="Graphic 27">
              <a:extLst>
                <a:ext uri="{FF2B5EF4-FFF2-40B4-BE49-F238E27FC236}">
                  <a16:creationId xmlns:a16="http://schemas.microsoft.com/office/drawing/2014/main" id="{D0F43F82-0D64-9447-8205-05C0DECAB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430714" y="3707607"/>
              <a:ext cx="154409" cy="114410"/>
            </a:xfrm>
            <a:prstGeom prst="rect">
              <a:avLst/>
            </a:prstGeom>
          </p:spPr>
        </p:pic>
      </p:grpSp>
      <p:pic>
        <p:nvPicPr>
          <p:cNvPr id="5" name="Graphic 63" descr="Internet gateway resource icon for the Amazon VPC service.&#10;">
            <a:extLst>
              <a:ext uri="{FF2B5EF4-FFF2-40B4-BE49-F238E27FC236}">
                <a16:creationId xmlns:a16="http://schemas.microsoft.com/office/drawing/2014/main" id="{45FAF6D6-2DA9-426A-9915-308E79743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3762" y="1274782"/>
            <a:ext cx="457200" cy="457200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122FBE61-7164-40C3-A6A9-06C6341D4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598" y="1675514"/>
            <a:ext cx="10801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C2367E1A-3A8C-4CB3-B7B8-73C6D5E6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832" y="467012"/>
            <a:ext cx="2279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8" name="Graphic 8" descr="AWS WAF service icon.">
            <a:extLst>
              <a:ext uri="{FF2B5EF4-FFF2-40B4-BE49-F238E27FC236}">
                <a16:creationId xmlns:a16="http://schemas.microsoft.com/office/drawing/2014/main" id="{4E01FEF7-F8BE-4ED6-85D4-7D163146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109696" y="2101551"/>
            <a:ext cx="400068" cy="40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BE0A861E-EFE2-4AC5-9049-912031D98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466" y="2501619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WAF</a:t>
            </a:r>
          </a:p>
        </p:txBody>
      </p:sp>
      <p:sp>
        <p:nvSpPr>
          <p:cNvPr id="10" name="Rectangle 41" descr="AZ group border">
            <a:extLst>
              <a:ext uri="{FF2B5EF4-FFF2-40B4-BE49-F238E27FC236}">
                <a16:creationId xmlns:a16="http://schemas.microsoft.com/office/drawing/2014/main" id="{8E9BD63A-B05C-ACA0-2A4A-B8BE02419F18}"/>
              </a:ext>
            </a:extLst>
          </p:cNvPr>
          <p:cNvSpPr/>
          <p:nvPr/>
        </p:nvSpPr>
        <p:spPr>
          <a:xfrm>
            <a:off x="2361075" y="2620699"/>
            <a:ext cx="2150749" cy="3768277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1" name="Rectangle 37">
            <a:extLst>
              <a:ext uri="{FF2B5EF4-FFF2-40B4-BE49-F238E27FC236}">
                <a16:creationId xmlns:a16="http://schemas.microsoft.com/office/drawing/2014/main" id="{B5DC004C-3362-2CD0-F049-39BD751D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971" y="2455453"/>
            <a:ext cx="12364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Zon1</a:t>
            </a:r>
          </a:p>
        </p:txBody>
      </p:sp>
      <p:sp>
        <p:nvSpPr>
          <p:cNvPr id="12" name="Rectangle 41" descr="AZ group border">
            <a:extLst>
              <a:ext uri="{FF2B5EF4-FFF2-40B4-BE49-F238E27FC236}">
                <a16:creationId xmlns:a16="http://schemas.microsoft.com/office/drawing/2014/main" id="{8E9BD63A-B05C-ACA0-2A4A-B8BE02419F18}"/>
              </a:ext>
            </a:extLst>
          </p:cNvPr>
          <p:cNvSpPr/>
          <p:nvPr/>
        </p:nvSpPr>
        <p:spPr>
          <a:xfrm>
            <a:off x="5986284" y="2593952"/>
            <a:ext cx="2197948" cy="380313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pic>
        <p:nvPicPr>
          <p:cNvPr id="13" name="Graphic 6" descr="Elastic Load Balancing service icon.">
            <a:extLst>
              <a:ext uri="{FF2B5EF4-FFF2-40B4-BE49-F238E27FC236}">
                <a16:creationId xmlns:a16="http://schemas.microsoft.com/office/drawing/2014/main" id="{B04C92C0-AAA2-402F-9DA7-9BBD50D3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5094960" y="3017509"/>
            <a:ext cx="414805" cy="41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C54438F7-9114-4A11-A1CD-5151A63AF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0072" y="3430161"/>
            <a:ext cx="14810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Load Balancer</a:t>
            </a: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B5DC004C-3362-2CD0-F049-39BD751D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051" y="2437557"/>
            <a:ext cx="12751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Zone2</a:t>
            </a:r>
          </a:p>
        </p:txBody>
      </p:sp>
      <p:pic>
        <p:nvPicPr>
          <p:cNvPr id="16" name="Graphic 39">
            <a:extLst>
              <a:ext uri="{FF2B5EF4-FFF2-40B4-BE49-F238E27FC236}">
                <a16:creationId xmlns:a16="http://schemas.microsoft.com/office/drawing/2014/main" id="{9474FE5B-6F6B-3946-8872-A532AFA2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205005" y="3733262"/>
            <a:ext cx="237272" cy="2372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47626" y="3970534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rial" pitchFamily="34" charset="0"/>
                <a:cs typeface="Arial" pitchFamily="34" charset="0"/>
              </a:rPr>
              <a:t>Auto Scaling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77B0EE0A-3D3C-9447-89C3-1D29EBD01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13256" y="2784064"/>
            <a:ext cx="2028732" cy="997215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9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3270905" y="3100738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32">
            <a:extLst>
              <a:ext uri="{FF2B5EF4-FFF2-40B4-BE49-F238E27FC236}">
                <a16:creationId xmlns:a16="http://schemas.microsoft.com/office/drawing/2014/main" id="{F11B6082-1DC7-3B48-88C9-D32B8CF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405854" y="2799766"/>
            <a:ext cx="353998" cy="31396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921892" y="3460036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WEB Server(EC2)</a:t>
            </a:r>
            <a:endParaRPr lang="ko-KR" altLang="en-US" sz="900" dirty="0"/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77B0EE0A-3D3C-9447-89C3-1D29EBD01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72193" y="2784063"/>
            <a:ext cx="2055358" cy="998960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3" name="Graphic 32">
            <a:extLst>
              <a:ext uri="{FF2B5EF4-FFF2-40B4-BE49-F238E27FC236}">
                <a16:creationId xmlns:a16="http://schemas.microsoft.com/office/drawing/2014/main" id="{F11B6082-1DC7-3B48-88C9-D32B8CF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073266" y="2784844"/>
            <a:ext cx="353998" cy="31396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50932" y="3481305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(EC2)</a:t>
            </a:r>
            <a:endParaRPr lang="ko-KR" altLang="en-US" sz="900" dirty="0"/>
          </a:p>
        </p:txBody>
      </p:sp>
      <p:grpSp>
        <p:nvGrpSpPr>
          <p:cNvPr id="26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6065278" y="5185278"/>
            <a:ext cx="2069188" cy="1036176"/>
            <a:chOff x="4215623" y="2618865"/>
            <a:chExt cx="1765300" cy="889002"/>
          </a:xfrm>
        </p:grpSpPr>
        <p:sp>
          <p:nvSpPr>
            <p:cNvPr id="27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28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pic>
        <p:nvPicPr>
          <p:cNvPr id="29" name="Graphic 20" descr="AWS Certificate Manager (ACM) service icon.">
            <a:extLst>
              <a:ext uri="{FF2B5EF4-FFF2-40B4-BE49-F238E27FC236}">
                <a16:creationId xmlns:a16="http://schemas.microsoft.com/office/drawing/2014/main" id="{C12A3FA0-214A-4572-93DC-17771612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6317676" y="971818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2">
            <a:extLst>
              <a:ext uri="{FF2B5EF4-FFF2-40B4-BE49-F238E27FC236}">
                <a16:creationId xmlns:a16="http://schemas.microsoft.com/office/drawing/2014/main" id="{DEE5CDF6-A06B-4F3F-9954-52CC5AE92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4229" y="984600"/>
            <a:ext cx="227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grpSp>
        <p:nvGrpSpPr>
          <p:cNvPr id="31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2436277" y="5185278"/>
            <a:ext cx="2034956" cy="1036176"/>
            <a:chOff x="4215623" y="2618865"/>
            <a:chExt cx="1765300" cy="889002"/>
          </a:xfrm>
        </p:grpSpPr>
        <p:sp>
          <p:nvSpPr>
            <p:cNvPr id="32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33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grpSp>
        <p:nvGrpSpPr>
          <p:cNvPr id="34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6058291" y="3970535"/>
            <a:ext cx="2069188" cy="981886"/>
            <a:chOff x="4215623" y="2618865"/>
            <a:chExt cx="1765300" cy="757640"/>
          </a:xfrm>
        </p:grpSpPr>
        <p:sp>
          <p:nvSpPr>
            <p:cNvPr id="35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75764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36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grpSp>
        <p:nvGrpSpPr>
          <p:cNvPr id="37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2431713" y="3970534"/>
            <a:ext cx="2034956" cy="1015008"/>
            <a:chOff x="4215623" y="2618865"/>
            <a:chExt cx="1765300" cy="889002"/>
          </a:xfrm>
        </p:grpSpPr>
        <p:sp>
          <p:nvSpPr>
            <p:cNvPr id="38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39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pic>
        <p:nvPicPr>
          <p:cNvPr id="40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3304016" y="4339982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949934" y="4350598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2797085" y="4698663"/>
            <a:ext cx="13708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WAS, API Server(EC2)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6498610" y="4707170"/>
            <a:ext cx="13708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WAS, API Server(EC2)</a:t>
            </a:r>
            <a:endParaRPr lang="ko-KR" altLang="en-US" sz="900" dirty="0"/>
          </a:p>
        </p:txBody>
      </p:sp>
      <p:pic>
        <p:nvPicPr>
          <p:cNvPr id="44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9FC6C023-BFA8-421E-9385-3F03F961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279639" y="554048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9FC6C023-BFA8-421E-9385-3F03F961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6949934" y="554048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B2F40359-8FCE-4878-B815-DC679287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571" y="5921483"/>
            <a:ext cx="22431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RDS(Active)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B2F40359-8FCE-4878-B815-DC679287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866" y="5916522"/>
            <a:ext cx="22431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RDS(Standby)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12778152" y="3698076"/>
            <a:ext cx="0" cy="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8" descr="Amazon Simple Storage Service (Amazon S3) service icon.">
            <a:extLst>
              <a:ext uri="{FF2B5EF4-FFF2-40B4-BE49-F238E27FC236}">
                <a16:creationId xmlns:a16="http://schemas.microsoft.com/office/drawing/2014/main" id="{503A6B4D-DEE3-46F9-B451-2A59ED89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8517848" y="3017508"/>
            <a:ext cx="487874" cy="48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17" descr="Amazon CloudWatch service icon.">
            <a:extLst>
              <a:ext uri="{FF2B5EF4-FFF2-40B4-BE49-F238E27FC236}">
                <a16:creationId xmlns:a16="http://schemas.microsoft.com/office/drawing/2014/main" id="{F0F27D85-8B1B-4E60-9EC1-12AB8A2F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9042972" y="4010439"/>
            <a:ext cx="351079" cy="35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9">
            <a:extLst>
              <a:ext uri="{FF2B5EF4-FFF2-40B4-BE49-F238E27FC236}">
                <a16:creationId xmlns:a16="http://schemas.microsoft.com/office/drawing/2014/main" id="{80818169-1D2A-49F5-9D45-619D54F48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941" y="4333913"/>
            <a:ext cx="22431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 Watch</a:t>
            </a: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3DC1859B-0115-41E2-8EA0-EB96EB6B4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611" y="4945625"/>
            <a:ext cx="22685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SES</a:t>
            </a:r>
          </a:p>
        </p:txBody>
      </p:sp>
      <p:cxnSp>
        <p:nvCxnSpPr>
          <p:cNvPr id="53" name="직선 연결선 111"/>
          <p:cNvCxnSpPr/>
          <p:nvPr/>
        </p:nvCxnSpPr>
        <p:spPr>
          <a:xfrm>
            <a:off x="5442277" y="2737439"/>
            <a:ext cx="3325506" cy="4989"/>
          </a:xfrm>
          <a:prstGeom prst="curvedConnector3">
            <a:avLst>
              <a:gd name="adj1" fmla="val 50000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49" idx="0"/>
          </p:cNvCxnSpPr>
          <p:nvPr/>
        </p:nvCxnSpPr>
        <p:spPr>
          <a:xfrm>
            <a:off x="8761785" y="2729254"/>
            <a:ext cx="1" cy="288255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18" descr="Amazon Simple Email Service (Amazon SES) service icon.">
            <a:extLst>
              <a:ext uri="{FF2B5EF4-FFF2-40B4-BE49-F238E27FC236}">
                <a16:creationId xmlns:a16="http://schemas.microsoft.com/office/drawing/2014/main" id="{1FD16B89-15B2-4C3D-B92A-8FF8F5480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8690153" y="4622425"/>
            <a:ext cx="353455" cy="3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926744" y="3094902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직선 연결선 65"/>
          <p:cNvCxnSpPr/>
          <p:nvPr/>
        </p:nvCxnSpPr>
        <p:spPr>
          <a:xfrm>
            <a:off x="5414284" y="2742428"/>
            <a:ext cx="1" cy="2750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3463844" y="3681446"/>
            <a:ext cx="0" cy="378378"/>
          </a:xfrm>
          <a:prstGeom prst="straightConnector1">
            <a:avLst/>
          </a:prstGeom>
          <a:ln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111342" y="3681446"/>
            <a:ext cx="0" cy="378378"/>
          </a:xfrm>
          <a:prstGeom prst="straightConnector1">
            <a:avLst/>
          </a:prstGeom>
          <a:ln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3758099" y="5730983"/>
            <a:ext cx="3024336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478654" y="4905338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7137601" y="4886741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91CAAAFF-327D-4976-A2B6-301EAAD9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 bwMode="auto">
          <a:xfrm>
            <a:off x="9394051" y="4622425"/>
            <a:ext cx="368165" cy="36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9">
            <a:extLst>
              <a:ext uri="{FF2B5EF4-FFF2-40B4-BE49-F238E27FC236}">
                <a16:creationId xmlns:a16="http://schemas.microsoft.com/office/drawing/2014/main" id="{3DC1859B-0115-41E2-8EA0-EB96EB6B4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3864" y="4961014"/>
            <a:ext cx="22685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8890363" y="4197417"/>
            <a:ext cx="15324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9394050" y="4200930"/>
            <a:ext cx="184082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8880781" y="4193929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9578131" y="4200928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9005723" y="3270847"/>
            <a:ext cx="3613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14" descr="Amazon Athena service icon.">
            <a:extLst>
              <a:ext uri="{FF2B5EF4-FFF2-40B4-BE49-F238E27FC236}">
                <a16:creationId xmlns:a16="http://schemas.microsoft.com/office/drawing/2014/main" id="{396DAAA0-B2D5-4276-98CA-63696F5DF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 bwMode="auto">
          <a:xfrm>
            <a:off x="9394051" y="3014887"/>
            <a:ext cx="484729" cy="48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7">
            <a:extLst>
              <a:ext uri="{FF2B5EF4-FFF2-40B4-BE49-F238E27FC236}">
                <a16:creationId xmlns:a16="http://schemas.microsoft.com/office/drawing/2014/main" id="{FDF38C3B-7C74-43B3-9266-EEB38604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239" y="3489842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Athena</a:t>
            </a:r>
          </a:p>
        </p:txBody>
      </p:sp>
      <p:sp>
        <p:nvSpPr>
          <p:cNvPr id="83" name="TextBox 17">
            <a:extLst>
              <a:ext uri="{FF2B5EF4-FFF2-40B4-BE49-F238E27FC236}">
                <a16:creationId xmlns:a16="http://schemas.microsoft.com/office/drawing/2014/main" id="{FDF38C3B-7C74-43B3-9266-EEB38604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1" y="3489841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5320598" y="3451475"/>
            <a:ext cx="1" cy="2750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5302362" y="1718936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5219287" y="2620698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5302361" y="1072961"/>
            <a:ext cx="0" cy="21545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383" y="114434"/>
            <a:ext cx="551977" cy="52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9" name="직선 연결선 88"/>
          <p:cNvCxnSpPr>
            <a:endCxn id="88" idx="1"/>
          </p:cNvCxnSpPr>
          <p:nvPr/>
        </p:nvCxnSpPr>
        <p:spPr>
          <a:xfrm>
            <a:off x="5320598" y="375368"/>
            <a:ext cx="1835785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5306657" y="362477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12">
            <a:extLst>
              <a:ext uri="{FF2B5EF4-FFF2-40B4-BE49-F238E27FC236}">
                <a16:creationId xmlns:a16="http://schemas.microsoft.com/office/drawing/2014/main" id="{C2367E1A-3A8C-4CB3-B7B8-73C6D5E6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545" y="582428"/>
            <a:ext cx="2279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Domain Name Server</a:t>
            </a:r>
          </a:p>
        </p:txBody>
      </p:sp>
      <p:cxnSp>
        <p:nvCxnSpPr>
          <p:cNvPr id="92" name="직선 연결선 91"/>
          <p:cNvCxnSpPr/>
          <p:nvPr/>
        </p:nvCxnSpPr>
        <p:spPr>
          <a:xfrm>
            <a:off x="3463845" y="375369"/>
            <a:ext cx="1835785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5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1" y="88867"/>
            <a:ext cx="573000" cy="573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C2367E1A-3A8C-4CB3-B7B8-73C6D5E6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866" y="592417"/>
            <a:ext cx="2279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 flipH="1">
            <a:off x="4142590" y="3231008"/>
            <a:ext cx="874962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V="1">
            <a:off x="5545755" y="3233049"/>
            <a:ext cx="795368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oupIcon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5C73A100-A529-4AE3-B830-22FEAC36DDFE}"/>
              </a:ext>
            </a:extLst>
          </p:cNvPr>
          <p:cNvGrpSpPr/>
          <p:nvPr/>
        </p:nvGrpSpPr>
        <p:grpSpPr>
          <a:xfrm>
            <a:off x="2232734" y="777284"/>
            <a:ext cx="7862069" cy="5786955"/>
            <a:chOff x="4679950" y="1060931"/>
            <a:chExt cx="7210425" cy="4688994"/>
          </a:xfrm>
        </p:grpSpPr>
        <p:sp>
          <p:nvSpPr>
            <p:cNvPr id="98" name="Rectangle 4">
              <a:extLst>
                <a:ext uri="{FF2B5EF4-FFF2-40B4-BE49-F238E27FC236}">
                  <a16:creationId xmlns:a16="http://schemas.microsoft.com/office/drawing/2014/main" id="{EBD78DDC-6CA6-8B4C-8030-D09C702BCE2A}"/>
                </a:ext>
              </a:extLst>
            </p:cNvPr>
            <p:cNvSpPr/>
            <p:nvPr/>
          </p:nvSpPr>
          <p:spPr bwMode="auto">
            <a:xfrm>
              <a:off x="4679950" y="1063625"/>
              <a:ext cx="721042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9" name="Graphic 37">
              <a:extLst>
                <a:ext uri="{FF2B5EF4-FFF2-40B4-BE49-F238E27FC236}">
                  <a16:creationId xmlns:a16="http://schemas.microsoft.com/office/drawing/2014/main" id="{D78ED6D3-1731-8249-BC37-43C145C98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4679950" y="1060931"/>
              <a:ext cx="107071" cy="107070"/>
            </a:xfrm>
            <a:prstGeom prst="rect">
              <a:avLst/>
            </a:prstGeom>
          </p:spPr>
        </p:pic>
      </p:grpSp>
      <p:pic>
        <p:nvPicPr>
          <p:cNvPr id="100" name="Graphic 21" descr="Amazon Route 53 service icon.">
            <a:extLst>
              <a:ext uri="{FF2B5EF4-FFF2-40B4-BE49-F238E27FC236}">
                <a16:creationId xmlns:a16="http://schemas.microsoft.com/office/drawing/2014/main" id="{4B6B7262-A401-4545-BE78-5138448D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 bwMode="auto">
          <a:xfrm>
            <a:off x="5116157" y="720569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17">
            <a:extLst>
              <a:ext uri="{FF2B5EF4-FFF2-40B4-BE49-F238E27FC236}">
                <a16:creationId xmlns:a16="http://schemas.microsoft.com/office/drawing/2014/main" id="{FDF38C3B-7C74-43B3-9266-EEB38604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040" y="780608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2" name="Graphic 69" descr="Endpoints resource icon for the Amazon VPC service.&#10;">
            <a:extLst>
              <a:ext uri="{FF2B5EF4-FFF2-40B4-BE49-F238E27FC236}">
                <a16:creationId xmlns:a16="http://schemas.microsoft.com/office/drawing/2014/main" id="{753B0C7D-14BE-4BA8-A85B-F6506E848E1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92546" y="1460142"/>
            <a:ext cx="406131" cy="406131"/>
          </a:xfrm>
          <a:prstGeom prst="rect">
            <a:avLst/>
          </a:prstGeom>
        </p:spPr>
      </p:pic>
      <p:sp>
        <p:nvSpPr>
          <p:cNvPr id="103" name="TextBox 25">
            <a:extLst>
              <a:ext uri="{FF2B5EF4-FFF2-40B4-BE49-F238E27FC236}">
                <a16:creationId xmlns:a16="http://schemas.microsoft.com/office/drawing/2014/main" id="{B990004C-ADB6-4A4F-B2FF-57EFCD285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3863" y="1560098"/>
            <a:ext cx="1644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 Endpoints</a:t>
            </a:r>
          </a:p>
        </p:txBody>
      </p:sp>
      <p:pic>
        <p:nvPicPr>
          <p:cNvPr id="104" name="lambda" descr="Lambda service icon.">
            <a:extLst>
              <a:ext uri="{FF2B5EF4-FFF2-40B4-BE49-F238E27FC236}">
                <a16:creationId xmlns:a16="http://schemas.microsoft.com/office/drawing/2014/main" id="{74D09EAA-6FCC-469B-B194-46D4F1C1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 bwMode="auto">
          <a:xfrm>
            <a:off x="6317676" y="1988840"/>
            <a:ext cx="397590" cy="39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label5">
            <a:extLst>
              <a:ext uri="{FF2B5EF4-FFF2-40B4-BE49-F238E27FC236}">
                <a16:creationId xmlns:a16="http://schemas.microsoft.com/office/drawing/2014/main" id="{69486184-C021-3D48-9C93-FC5F62951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332" y="2043586"/>
            <a:ext cx="15065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1935515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40033F3-03DC-30C9-BB5C-93C6E5247C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RDS </a:t>
            </a:r>
            <a:r>
              <a:rPr lang="ko-KR" altLang="en-US" dirty="0"/>
              <a:t>생성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89" y="1055266"/>
            <a:ext cx="7334622" cy="501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118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CBC3B05-F53D-2204-B508-BF1C29A570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30678"/>
            <a:ext cx="9905998" cy="1478570"/>
          </a:xfrm>
        </p:spPr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생성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63" y="1697968"/>
            <a:ext cx="7842274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84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C188DA0-2AF8-E061-3275-3744A37E82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생성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412776"/>
            <a:ext cx="793750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805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E29D683-F546-05F9-6999-7350D75225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22114"/>
          </a:xfrm>
        </p:spPr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생성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68" y="1628801"/>
            <a:ext cx="8802464" cy="4706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582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55F5AE6-51AC-29FD-E0A9-1F540453F6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생성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1120688"/>
            <a:ext cx="761365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628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5BBA6A8-272D-BE47-E76A-B2422401C2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생성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1268760"/>
            <a:ext cx="71755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331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13B3DB2-312C-ED44-3EC2-B91765E65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AEF0CF-1A7E-D2C3-B270-544FD55C5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RDS </a:t>
            </a:r>
            <a:r>
              <a:rPr lang="ko-KR" altLang="en-US" dirty="0"/>
              <a:t>파라미터 그룹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B0983D-5D36-F4A8-AF51-25A3C98B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514312"/>
            <a:ext cx="4283968" cy="1699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9ECD28-82E0-AA9A-F312-3FB59CA5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501310"/>
            <a:ext cx="4325156" cy="48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6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0595582-E1FC-793E-AFE2-F669561465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269E71-33AA-0285-5630-ECC5F309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1368"/>
            <a:ext cx="8229600" cy="778098"/>
          </a:xfrm>
        </p:spPr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파라미터 그룹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CA755-04F8-D411-9761-EE83502E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052736"/>
            <a:ext cx="5472608" cy="41472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D063F0-9E18-AFCC-EF6B-4D80F9768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66" y="1052736"/>
            <a:ext cx="3222923" cy="2990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C5D1F4-F8DB-860B-F415-AFF3A16A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070" y="4076054"/>
            <a:ext cx="308741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20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64785BC-CC39-C452-8EA9-88440B23A9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4769FF-90DC-D4C4-3472-6BC326C7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353"/>
            <a:ext cx="9905998" cy="1478570"/>
          </a:xfrm>
        </p:spPr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파라미터 그룹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5C1768-DDF2-DF80-8154-EBF7B26A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20" y="1556793"/>
            <a:ext cx="7812360" cy="41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60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7AC47F6-68B7-0767-7F91-D0F2B3405B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ABA4B5-F7D7-4561-77FC-EAB02519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파라미터 그룹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92472F-1B57-2FCA-320C-A8BC0358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884" y="1700808"/>
            <a:ext cx="6660232" cy="46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">
            <a:extLst>
              <a:ext uri="{FF2B5EF4-FFF2-40B4-BE49-F238E27FC236}">
                <a16:creationId xmlns:a16="http://schemas.microsoft.com/office/drawing/2014/main" id="{711336CB-7281-8333-151D-F4A394D1BA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justGraphic2">
            <a:extLst>
              <a:ext uri="{FF2B5EF4-FFF2-40B4-BE49-F238E27FC236}">
                <a16:creationId xmlns:a16="http://schemas.microsoft.com/office/drawing/2014/main" id="{EBFE7337-1052-4DD8-ADE1-885C19A22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51208" y="1758828"/>
            <a:ext cx="5950283" cy="4504866"/>
            <a:chOff x="4429919" y="3707607"/>
            <a:chExt cx="3290148" cy="2215356"/>
          </a:xfrm>
        </p:grpSpPr>
        <p:sp>
          <p:nvSpPr>
            <p:cNvPr id="3" name="Rectangle 20">
              <a:extLst>
                <a:ext uri="{FF2B5EF4-FFF2-40B4-BE49-F238E27FC236}">
                  <a16:creationId xmlns:a16="http://schemas.microsoft.com/office/drawing/2014/main" id="{6D1FEF31-2F9C-8E4C-883C-A87388903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29919" y="3712264"/>
              <a:ext cx="3290148" cy="2210699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private cloud (VPC)</a:t>
              </a:r>
            </a:p>
          </p:txBody>
        </p:sp>
        <p:pic>
          <p:nvPicPr>
            <p:cNvPr id="4" name="Graphic 27">
              <a:extLst>
                <a:ext uri="{FF2B5EF4-FFF2-40B4-BE49-F238E27FC236}">
                  <a16:creationId xmlns:a16="http://schemas.microsoft.com/office/drawing/2014/main" id="{D0F43F82-0D64-9447-8205-05C0DECAB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430714" y="3707607"/>
              <a:ext cx="154409" cy="114410"/>
            </a:xfrm>
            <a:prstGeom prst="rect">
              <a:avLst/>
            </a:prstGeom>
          </p:spPr>
        </p:pic>
      </p:grpSp>
      <p:sp>
        <p:nvSpPr>
          <p:cNvPr id="6" name="TextBox 12">
            <a:extLst>
              <a:ext uri="{FF2B5EF4-FFF2-40B4-BE49-F238E27FC236}">
                <a16:creationId xmlns:a16="http://schemas.microsoft.com/office/drawing/2014/main" id="{122FBE61-7164-40C3-A6A9-06C6341D4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695" y="1953510"/>
            <a:ext cx="10801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C2367E1A-3A8C-4CB3-B7B8-73C6D5E6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9930" y="532435"/>
            <a:ext cx="2279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8" name="Graphic 8" descr="AWS WAF service icon.">
            <a:extLst>
              <a:ext uri="{FF2B5EF4-FFF2-40B4-BE49-F238E27FC236}">
                <a16:creationId xmlns:a16="http://schemas.microsoft.com/office/drawing/2014/main" id="{4E01FEF7-F8BE-4ED6-85D4-7D163146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127179" y="2274811"/>
            <a:ext cx="400068" cy="40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BE0A861E-EFE2-4AC5-9049-912031D98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3586" y="2659558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WAF</a:t>
            </a:r>
          </a:p>
        </p:txBody>
      </p:sp>
      <p:sp>
        <p:nvSpPr>
          <p:cNvPr id="10" name="Rectangle 41" descr="AZ group border">
            <a:extLst>
              <a:ext uri="{FF2B5EF4-FFF2-40B4-BE49-F238E27FC236}">
                <a16:creationId xmlns:a16="http://schemas.microsoft.com/office/drawing/2014/main" id="{8E9BD63A-B05C-ACA0-2A4A-B8BE02419F18}"/>
              </a:ext>
            </a:extLst>
          </p:cNvPr>
          <p:cNvSpPr/>
          <p:nvPr/>
        </p:nvSpPr>
        <p:spPr>
          <a:xfrm>
            <a:off x="2400563" y="2415295"/>
            <a:ext cx="2150749" cy="3768277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11" name="Rectangle 37">
            <a:extLst>
              <a:ext uri="{FF2B5EF4-FFF2-40B4-BE49-F238E27FC236}">
                <a16:creationId xmlns:a16="http://schemas.microsoft.com/office/drawing/2014/main" id="{B5DC004C-3362-2CD0-F049-39BD751D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459" y="2250049"/>
            <a:ext cx="12364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Zon1</a:t>
            </a:r>
          </a:p>
        </p:txBody>
      </p:sp>
      <p:sp>
        <p:nvSpPr>
          <p:cNvPr id="12" name="Rectangle 41" descr="AZ group border">
            <a:extLst>
              <a:ext uri="{FF2B5EF4-FFF2-40B4-BE49-F238E27FC236}">
                <a16:creationId xmlns:a16="http://schemas.microsoft.com/office/drawing/2014/main" id="{8E9BD63A-B05C-ACA0-2A4A-B8BE02419F18}"/>
              </a:ext>
            </a:extLst>
          </p:cNvPr>
          <p:cNvSpPr/>
          <p:nvPr/>
        </p:nvSpPr>
        <p:spPr>
          <a:xfrm>
            <a:off x="6025772" y="2415294"/>
            <a:ext cx="2197948" cy="2440342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pic>
        <p:nvPicPr>
          <p:cNvPr id="13" name="Graphic 6" descr="Elastic Load Balancing service icon.">
            <a:extLst>
              <a:ext uri="{FF2B5EF4-FFF2-40B4-BE49-F238E27FC236}">
                <a16:creationId xmlns:a16="http://schemas.microsoft.com/office/drawing/2014/main" id="{B04C92C0-AAA2-402F-9DA7-9BBD50D3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114177" y="2897495"/>
            <a:ext cx="414805" cy="41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C54438F7-9114-4A11-A1CD-5151A63AF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74" y="3313443"/>
            <a:ext cx="14810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Load Balancer</a:t>
            </a: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B5DC004C-3362-2CD0-F049-39BD751D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539" y="2254979"/>
            <a:ext cx="12751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Zone2</a:t>
            </a:r>
          </a:p>
        </p:txBody>
      </p:sp>
      <p:pic>
        <p:nvPicPr>
          <p:cNvPr id="16" name="Graphic 39">
            <a:extLst>
              <a:ext uri="{FF2B5EF4-FFF2-40B4-BE49-F238E27FC236}">
                <a16:creationId xmlns:a16="http://schemas.microsoft.com/office/drawing/2014/main" id="{9474FE5B-6F6B-3946-8872-A532AFA2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211453" y="3578131"/>
            <a:ext cx="237272" cy="2372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54074" y="3815403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rial" pitchFamily="34" charset="0"/>
                <a:cs typeface="Arial" pitchFamily="34" charset="0"/>
              </a:rPr>
              <a:t>Auto Scaling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77B0EE0A-3D3C-9447-89C3-1D29EBD01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52744" y="2578660"/>
            <a:ext cx="2028732" cy="997215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9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3781778" y="2888231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32">
            <a:extLst>
              <a:ext uri="{FF2B5EF4-FFF2-40B4-BE49-F238E27FC236}">
                <a16:creationId xmlns:a16="http://schemas.microsoft.com/office/drawing/2014/main" id="{F11B6082-1DC7-3B48-88C9-D32B8CF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445342" y="2594362"/>
            <a:ext cx="353998" cy="31396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432765" y="3247529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WEB Server(EC2)</a:t>
            </a:r>
            <a:endParaRPr lang="ko-KR" altLang="en-US" sz="900" dirty="0"/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77B0EE0A-3D3C-9447-89C3-1D29EBD01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1681" y="2578659"/>
            <a:ext cx="2055358" cy="998960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3" name="Graphic 32">
            <a:extLst>
              <a:ext uri="{FF2B5EF4-FFF2-40B4-BE49-F238E27FC236}">
                <a16:creationId xmlns:a16="http://schemas.microsoft.com/office/drawing/2014/main" id="{F11B6082-1DC7-3B48-88C9-D32B8CF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112754" y="2579440"/>
            <a:ext cx="353998" cy="31396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061805" y="3268798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(EC2)</a:t>
            </a:r>
            <a:endParaRPr lang="ko-KR" altLang="en-US" sz="900" dirty="0"/>
          </a:p>
        </p:txBody>
      </p:sp>
      <p:pic>
        <p:nvPicPr>
          <p:cNvPr id="29" name="Graphic 20" descr="AWS Certificate Manager (ACM) service icon.">
            <a:extLst>
              <a:ext uri="{FF2B5EF4-FFF2-40B4-BE49-F238E27FC236}">
                <a16:creationId xmlns:a16="http://schemas.microsoft.com/office/drawing/2014/main" id="{C12A3FA0-214A-4572-93DC-17771612D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287247" y="178214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2">
            <a:extLst>
              <a:ext uri="{FF2B5EF4-FFF2-40B4-BE49-F238E27FC236}">
                <a16:creationId xmlns:a16="http://schemas.microsoft.com/office/drawing/2014/main" id="{DEE5CDF6-A06B-4F3F-9954-52CC5AE92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800" y="1794926"/>
            <a:ext cx="227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grpSp>
        <p:nvGrpSpPr>
          <p:cNvPr id="31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2475765" y="4979874"/>
            <a:ext cx="2034956" cy="1036176"/>
            <a:chOff x="4215623" y="2618865"/>
            <a:chExt cx="1765300" cy="889002"/>
          </a:xfrm>
        </p:grpSpPr>
        <p:sp>
          <p:nvSpPr>
            <p:cNvPr id="32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33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grpSp>
        <p:nvGrpSpPr>
          <p:cNvPr id="34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6097779" y="3765131"/>
            <a:ext cx="2069188" cy="981886"/>
            <a:chOff x="4215623" y="2618865"/>
            <a:chExt cx="1765300" cy="757640"/>
          </a:xfrm>
        </p:grpSpPr>
        <p:sp>
          <p:nvSpPr>
            <p:cNvPr id="35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75764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36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grpSp>
        <p:nvGrpSpPr>
          <p:cNvPr id="37" name="Group 8" descr="Private subnet group.">
            <a:extLst>
              <a:ext uri="{FF2B5EF4-FFF2-40B4-BE49-F238E27FC236}">
                <a16:creationId xmlns:a16="http://schemas.microsoft.com/office/drawing/2014/main" id="{C1051B6F-9C1B-4411-A17F-1E349570C529}"/>
              </a:ext>
            </a:extLst>
          </p:cNvPr>
          <p:cNvGrpSpPr/>
          <p:nvPr/>
        </p:nvGrpSpPr>
        <p:grpSpPr>
          <a:xfrm>
            <a:off x="2471201" y="3765130"/>
            <a:ext cx="2034956" cy="1015008"/>
            <a:chOff x="4215623" y="2618865"/>
            <a:chExt cx="1765300" cy="889002"/>
          </a:xfrm>
        </p:grpSpPr>
        <p:sp>
          <p:nvSpPr>
            <p:cNvPr id="38" name="Rectangle 71">
              <a:extLst>
                <a:ext uri="{FF2B5EF4-FFF2-40B4-BE49-F238E27FC236}">
                  <a16:creationId xmlns:a16="http://schemas.microsoft.com/office/drawing/2014/main" id="{298B9DEF-F387-4811-A9E9-E0A6C0765BE8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39" name="Graphic 72" descr="Private subnet group icon. ">
              <a:extLst>
                <a:ext uri="{FF2B5EF4-FFF2-40B4-BE49-F238E27FC236}">
                  <a16:creationId xmlns:a16="http://schemas.microsoft.com/office/drawing/2014/main" id="{74372F13-6358-4435-9927-FF2D240D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4215623" y="2618865"/>
              <a:ext cx="305922" cy="274082"/>
            </a:xfrm>
            <a:prstGeom prst="rect">
              <a:avLst/>
            </a:prstGeom>
          </p:spPr>
        </p:pic>
      </p:grpSp>
      <p:pic>
        <p:nvPicPr>
          <p:cNvPr id="40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3327061" y="4106936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042626" y="4086979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2797004" y="4458627"/>
            <a:ext cx="13708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WAS, API Server(EC2)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6539246" y="4449767"/>
            <a:ext cx="13708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WAS, API Server(EC2)</a:t>
            </a:r>
            <a:endParaRPr lang="ko-KR" altLang="en-US" sz="900" dirty="0"/>
          </a:p>
        </p:txBody>
      </p:sp>
      <p:pic>
        <p:nvPicPr>
          <p:cNvPr id="44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9FC6C023-BFA8-421E-9385-3F03F961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3319127" y="5335079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B2F40359-8FCE-4878-B815-DC679287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8059" y="5716079"/>
            <a:ext cx="22431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RDS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12817640" y="3492672"/>
            <a:ext cx="0" cy="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8" descr="Amazon Simple Storage Service (Amazon S3) service icon.">
            <a:extLst>
              <a:ext uri="{FF2B5EF4-FFF2-40B4-BE49-F238E27FC236}">
                <a16:creationId xmlns:a16="http://schemas.microsoft.com/office/drawing/2014/main" id="{503A6B4D-DEE3-46F9-B451-2A59ED89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8557336" y="2812104"/>
            <a:ext cx="487874" cy="48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17" descr="Amazon CloudWatch service icon.">
            <a:extLst>
              <a:ext uri="{FF2B5EF4-FFF2-40B4-BE49-F238E27FC236}">
                <a16:creationId xmlns:a16="http://schemas.microsoft.com/office/drawing/2014/main" id="{F0F27D85-8B1B-4E60-9EC1-12AB8A2F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9082460" y="3805035"/>
            <a:ext cx="351079" cy="35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9">
            <a:extLst>
              <a:ext uri="{FF2B5EF4-FFF2-40B4-BE49-F238E27FC236}">
                <a16:creationId xmlns:a16="http://schemas.microsoft.com/office/drawing/2014/main" id="{80818169-1D2A-49F5-9D45-619D54F48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6429" y="4128509"/>
            <a:ext cx="22431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 Watch</a:t>
            </a: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3DC1859B-0115-41E2-8EA0-EB96EB6B4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099" y="4740221"/>
            <a:ext cx="22685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SES</a:t>
            </a:r>
          </a:p>
        </p:txBody>
      </p:sp>
      <p:cxnSp>
        <p:nvCxnSpPr>
          <p:cNvPr id="54" name="직선 화살표 연결선 53"/>
          <p:cNvCxnSpPr>
            <a:endCxn id="49" idx="0"/>
          </p:cNvCxnSpPr>
          <p:nvPr/>
        </p:nvCxnSpPr>
        <p:spPr>
          <a:xfrm>
            <a:off x="8801273" y="2250048"/>
            <a:ext cx="1" cy="56205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18" descr="Amazon Simple Email Service (Amazon SES) service icon.">
            <a:extLst>
              <a:ext uri="{FF2B5EF4-FFF2-40B4-BE49-F238E27FC236}">
                <a16:creationId xmlns:a16="http://schemas.microsoft.com/office/drawing/2014/main" id="{1FD16B89-15B2-4C3D-B92A-8FF8F5480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729641" y="4417021"/>
            <a:ext cx="353455" cy="3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5" descr="Amazon Elastic Compute Cloud (Amazon EC2) service icon.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437617" y="2882395"/>
            <a:ext cx="356572" cy="35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직선 연결선 57"/>
          <p:cNvCxnSpPr/>
          <p:nvPr/>
        </p:nvCxnSpPr>
        <p:spPr>
          <a:xfrm>
            <a:off x="5342625" y="3329634"/>
            <a:ext cx="1" cy="27508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3503332" y="3476042"/>
            <a:ext cx="0" cy="378378"/>
          </a:xfrm>
          <a:prstGeom prst="straightConnector1">
            <a:avLst/>
          </a:prstGeom>
          <a:ln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7150830" y="3476042"/>
            <a:ext cx="0" cy="378378"/>
          </a:xfrm>
          <a:prstGeom prst="straightConnector1">
            <a:avLst/>
          </a:prstGeom>
          <a:ln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3518142" y="4699934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3791746" y="5525579"/>
            <a:ext cx="3385351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91CAAAFF-327D-4976-A2B6-301EAAD9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9433539" y="4417021"/>
            <a:ext cx="368165" cy="36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3DC1859B-0115-41E2-8EA0-EB96EB6B4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352" y="4755610"/>
            <a:ext cx="22685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7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cxnSp>
        <p:nvCxnSpPr>
          <p:cNvPr id="66" name="직선 연결선 65"/>
          <p:cNvCxnSpPr/>
          <p:nvPr/>
        </p:nvCxnSpPr>
        <p:spPr>
          <a:xfrm>
            <a:off x="8929851" y="3992013"/>
            <a:ext cx="15324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9433538" y="3995526"/>
            <a:ext cx="184082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8920269" y="3988525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9617619" y="3995524"/>
            <a:ext cx="0" cy="39681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9045211" y="3065443"/>
            <a:ext cx="3613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14" descr="Amazon Athena service icon.">
            <a:extLst>
              <a:ext uri="{FF2B5EF4-FFF2-40B4-BE49-F238E27FC236}">
                <a16:creationId xmlns:a16="http://schemas.microsoft.com/office/drawing/2014/main" id="{396DAAA0-B2D5-4276-98CA-63696F5DF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 bwMode="auto">
          <a:xfrm>
            <a:off x="9433539" y="2809483"/>
            <a:ext cx="484729" cy="48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7">
            <a:extLst>
              <a:ext uri="{FF2B5EF4-FFF2-40B4-BE49-F238E27FC236}">
                <a16:creationId xmlns:a16="http://schemas.microsoft.com/office/drawing/2014/main" id="{FDF38C3B-7C74-43B3-9266-EEB38604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9727" y="3284438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Athena</a:t>
            </a:r>
          </a:p>
        </p:txBody>
      </p:sp>
      <p:sp>
        <p:nvSpPr>
          <p:cNvPr id="73" name="TextBox 17">
            <a:extLst>
              <a:ext uri="{FF2B5EF4-FFF2-40B4-BE49-F238E27FC236}">
                <a16:creationId xmlns:a16="http://schemas.microsoft.com/office/drawing/2014/main" id="{FDF38C3B-7C74-43B3-9266-EEB38604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3769" y="3284437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cxnSp>
        <p:nvCxnSpPr>
          <p:cNvPr id="75" name="직선 화살표 연결선 74"/>
          <p:cNvCxnSpPr>
            <a:cxnSpLocks/>
          </p:cNvCxnSpPr>
          <p:nvPr/>
        </p:nvCxnSpPr>
        <p:spPr>
          <a:xfrm>
            <a:off x="5306029" y="2001866"/>
            <a:ext cx="12031" cy="248182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cxnSpLocks/>
          </p:cNvCxnSpPr>
          <p:nvPr/>
        </p:nvCxnSpPr>
        <p:spPr>
          <a:xfrm flipH="1">
            <a:off x="5319643" y="2693371"/>
            <a:ext cx="1321" cy="192145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5309754" y="1315675"/>
            <a:ext cx="0" cy="265683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70" y="396820"/>
            <a:ext cx="551977" cy="52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9" name="직선 연결선 78"/>
          <p:cNvCxnSpPr/>
          <p:nvPr/>
        </p:nvCxnSpPr>
        <p:spPr>
          <a:xfrm>
            <a:off x="5338752" y="785945"/>
            <a:ext cx="1835785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5313480" y="782598"/>
            <a:ext cx="0" cy="196813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12">
            <a:extLst>
              <a:ext uri="{FF2B5EF4-FFF2-40B4-BE49-F238E27FC236}">
                <a16:creationId xmlns:a16="http://schemas.microsoft.com/office/drawing/2014/main" id="{C2367E1A-3A8C-4CB3-B7B8-73C6D5E6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20" y="854451"/>
            <a:ext cx="2279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Domain Name Server</a:t>
            </a:r>
          </a:p>
        </p:txBody>
      </p:sp>
      <p:cxnSp>
        <p:nvCxnSpPr>
          <p:cNvPr id="82" name="직선 연결선 81"/>
          <p:cNvCxnSpPr/>
          <p:nvPr/>
        </p:nvCxnSpPr>
        <p:spPr>
          <a:xfrm>
            <a:off x="3488679" y="785944"/>
            <a:ext cx="1835785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02" y="326936"/>
            <a:ext cx="573000" cy="573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84" name="TextBox 12">
            <a:extLst>
              <a:ext uri="{FF2B5EF4-FFF2-40B4-BE49-F238E27FC236}">
                <a16:creationId xmlns:a16="http://schemas.microsoft.com/office/drawing/2014/main" id="{C2367E1A-3A8C-4CB3-B7B8-73C6D5E6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377" y="854451"/>
            <a:ext cx="2279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4182079" y="3025604"/>
            <a:ext cx="638795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5876105" y="3027645"/>
            <a:ext cx="504506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aGroupIcon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5C73A100-A529-4AE3-B830-22FEAC36DDFE}"/>
              </a:ext>
            </a:extLst>
          </p:cNvPr>
          <p:cNvGrpSpPr/>
          <p:nvPr/>
        </p:nvGrpSpPr>
        <p:grpSpPr>
          <a:xfrm>
            <a:off x="2175049" y="1160368"/>
            <a:ext cx="7959242" cy="5198467"/>
            <a:chOff x="4679950" y="1060931"/>
            <a:chExt cx="7210425" cy="4688994"/>
          </a:xfrm>
        </p:grpSpPr>
        <p:sp>
          <p:nvSpPr>
            <p:cNvPr id="88" name="Rectangle 4">
              <a:extLst>
                <a:ext uri="{FF2B5EF4-FFF2-40B4-BE49-F238E27FC236}">
                  <a16:creationId xmlns:a16="http://schemas.microsoft.com/office/drawing/2014/main" id="{EBD78DDC-6CA6-8B4C-8030-D09C702BCE2A}"/>
                </a:ext>
              </a:extLst>
            </p:cNvPr>
            <p:cNvSpPr/>
            <p:nvPr/>
          </p:nvSpPr>
          <p:spPr bwMode="auto">
            <a:xfrm>
              <a:off x="4679950" y="1063625"/>
              <a:ext cx="721042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9" name="Graphic 37">
              <a:extLst>
                <a:ext uri="{FF2B5EF4-FFF2-40B4-BE49-F238E27FC236}">
                  <a16:creationId xmlns:a16="http://schemas.microsoft.com/office/drawing/2014/main" id="{D78ED6D3-1731-8249-BC37-43C145C98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4679950" y="1060931"/>
              <a:ext cx="107071" cy="107070"/>
            </a:xfrm>
            <a:prstGeom prst="rect">
              <a:avLst/>
            </a:prstGeom>
          </p:spPr>
        </p:pic>
      </p:grpSp>
      <p:pic>
        <p:nvPicPr>
          <p:cNvPr id="90" name="Graphic 21" descr="Amazon Route 53 service icon.">
            <a:extLst>
              <a:ext uri="{FF2B5EF4-FFF2-40B4-BE49-F238E27FC236}">
                <a16:creationId xmlns:a16="http://schemas.microsoft.com/office/drawing/2014/main" id="{4B6B7262-A401-4545-BE78-5138448D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 bwMode="auto">
          <a:xfrm>
            <a:off x="5119255" y="96986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7">
            <a:extLst>
              <a:ext uri="{FF2B5EF4-FFF2-40B4-BE49-F238E27FC236}">
                <a16:creationId xmlns:a16="http://schemas.microsoft.com/office/drawing/2014/main" id="{FDF38C3B-7C74-43B3-9266-EEB38604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689" y="1176863"/>
            <a:ext cx="2292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</a:t>
            </a:r>
          </a:p>
        </p:txBody>
      </p:sp>
      <p:cxnSp>
        <p:nvCxnSpPr>
          <p:cNvPr id="96" name="직선 연결선 95"/>
          <p:cNvCxnSpPr>
            <a:cxnSpLocks/>
          </p:cNvCxnSpPr>
          <p:nvPr/>
        </p:nvCxnSpPr>
        <p:spPr>
          <a:xfrm>
            <a:off x="5546661" y="3021970"/>
            <a:ext cx="17112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cxnSpLocks/>
          </p:cNvCxnSpPr>
          <p:nvPr/>
        </p:nvCxnSpPr>
        <p:spPr>
          <a:xfrm>
            <a:off x="5717785" y="2250048"/>
            <a:ext cx="4310" cy="77555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5717786" y="2250048"/>
            <a:ext cx="308348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4820874" y="3144640"/>
            <a:ext cx="26089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H="1">
            <a:off x="5546661" y="3212534"/>
            <a:ext cx="32152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cxnSpLocks/>
          </p:cNvCxnSpPr>
          <p:nvPr/>
        </p:nvCxnSpPr>
        <p:spPr>
          <a:xfrm flipV="1">
            <a:off x="4820873" y="3027542"/>
            <a:ext cx="0" cy="11342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cxnSpLocks/>
          </p:cNvCxnSpPr>
          <p:nvPr/>
        </p:nvCxnSpPr>
        <p:spPr>
          <a:xfrm flipV="1">
            <a:off x="5873297" y="3025604"/>
            <a:ext cx="2809" cy="18693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7177096" y="4699935"/>
            <a:ext cx="0" cy="82564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63" descr="Internet gateway resource icon for the Amazon VPC service.&#10;">
            <a:extLst>
              <a:ext uri="{FF2B5EF4-FFF2-40B4-BE49-F238E27FC236}">
                <a16:creationId xmlns:a16="http://schemas.microsoft.com/office/drawing/2014/main" id="{45FAF6D6-2DA9-426A-9915-308E7974365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089460" y="1530228"/>
            <a:ext cx="457200" cy="457200"/>
          </a:xfrm>
          <a:prstGeom prst="rect">
            <a:avLst/>
          </a:prstGeom>
        </p:spPr>
      </p:pic>
      <p:sp>
        <p:nvSpPr>
          <p:cNvPr id="53" name="Rectangle 40">
            <a:extLst>
              <a:ext uri="{FF2B5EF4-FFF2-40B4-BE49-F238E27FC236}">
                <a16:creationId xmlns:a16="http://schemas.microsoft.com/office/drawing/2014/main" id="{39EEFFD5-B07A-CD4C-A9C4-8DBFAB94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67609" y="2665114"/>
            <a:ext cx="5490555" cy="1037693"/>
          </a:xfrm>
          <a:prstGeom prst="rect">
            <a:avLst/>
          </a:prstGeom>
          <a:noFill/>
          <a:ln w="15875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7">
            <a:extLst>
              <a:ext uri="{FF2B5EF4-FFF2-40B4-BE49-F238E27FC236}">
                <a16:creationId xmlns:a16="http://schemas.microsoft.com/office/drawing/2014/main" id="{734C55DB-726A-5605-F12F-28F9BACAE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89" y="3229742"/>
            <a:ext cx="12347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04" name="Graphic 35">
            <a:extLst>
              <a:ext uri="{FF2B5EF4-FFF2-40B4-BE49-F238E27FC236}">
                <a16:creationId xmlns:a16="http://schemas.microsoft.com/office/drawing/2014/main" id="{6B967C3B-8506-A6DF-2612-97D2AF780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2826602" y="28350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7">
            <a:extLst>
              <a:ext uri="{FF2B5EF4-FFF2-40B4-BE49-F238E27FC236}">
                <a16:creationId xmlns:a16="http://schemas.microsoft.com/office/drawing/2014/main" id="{C863D9CE-FBCE-D07A-BB80-1E6AFCA7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157" y="3254695"/>
            <a:ext cx="12347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07" name="Graphic 35">
            <a:extLst>
              <a:ext uri="{FF2B5EF4-FFF2-40B4-BE49-F238E27FC236}">
                <a16:creationId xmlns:a16="http://schemas.microsoft.com/office/drawing/2014/main" id="{805147AF-9340-CAAD-67BD-8D26C01A9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6508370" y="286000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9DDC208-FBBD-97F1-D638-23AEB10D0E17}"/>
              </a:ext>
            </a:extLst>
          </p:cNvPr>
          <p:cNvSpPr txBox="1"/>
          <p:nvPr/>
        </p:nvSpPr>
        <p:spPr>
          <a:xfrm>
            <a:off x="8658327" y="244104"/>
            <a:ext cx="1496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최종 설계도</a:t>
            </a:r>
          </a:p>
        </p:txBody>
      </p:sp>
    </p:spTree>
    <p:extLst>
      <p:ext uri="{BB962C8B-B14F-4D97-AF65-F5344CB8AC3E}">
        <p14:creationId xmlns:p14="http://schemas.microsoft.com/office/powerpoint/2010/main" val="446179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D014954-AD4F-B8F5-6303-E930ADD99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RDS – </a:t>
            </a:r>
            <a:r>
              <a:rPr lang="en-US" altLang="ko-KR" dirty="0" err="1"/>
              <a:t>mysql</a:t>
            </a:r>
            <a:r>
              <a:rPr lang="ko-KR" altLang="en-US" dirty="0"/>
              <a:t>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D963D6-3035-0051-5235-8382B6F8B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9" y="5293689"/>
            <a:ext cx="4104456" cy="133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B748C1-BA6E-814C-124A-6C37BC71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5445224"/>
            <a:ext cx="2076450" cy="857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CF75B3-4224-E5E9-688C-07B02849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23" y="1196753"/>
            <a:ext cx="7584554" cy="39384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2D72B2F-9D30-2DA7-2312-2F5F1FB5A913}"/>
              </a:ext>
            </a:extLst>
          </p:cNvPr>
          <p:cNvSpPr/>
          <p:nvPr/>
        </p:nvSpPr>
        <p:spPr>
          <a:xfrm>
            <a:off x="4223792" y="3248980"/>
            <a:ext cx="501160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29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7ADCE9A-3C77-4276-EC8F-377A4E50A3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ECF255-F998-D080-CB24-5D18E03C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RDS – </a:t>
            </a:r>
            <a:r>
              <a:rPr lang="en-US" altLang="ko-KR" dirty="0" err="1"/>
              <a:t>mysql</a:t>
            </a:r>
            <a:r>
              <a:rPr lang="ko-KR" altLang="en-US" dirty="0"/>
              <a:t> 연동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5176EF-936D-9C34-98DE-100F8BA5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9" y="1196752"/>
            <a:ext cx="3915147" cy="3692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2B4328-D50A-1133-17FD-5AB337D7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228" y="1257134"/>
            <a:ext cx="4703100" cy="36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14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D539CEC-0D8F-2E00-4DA1-5E3BD6E4CB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F486E-F055-5678-0F9C-AC009993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792088"/>
          </a:xfrm>
        </p:spPr>
        <p:txBody>
          <a:bodyPr/>
          <a:lstStyle/>
          <a:p>
            <a:r>
              <a:rPr lang="en-US" altLang="ko-KR" dirty="0"/>
              <a:t>RDS – </a:t>
            </a:r>
            <a:r>
              <a:rPr lang="en-US" altLang="ko-KR" dirty="0" err="1"/>
              <a:t>mysql</a:t>
            </a:r>
            <a:r>
              <a:rPr lang="ko-KR" altLang="en-US" dirty="0"/>
              <a:t> 연동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F8FE5B-E421-0DEC-EED6-E489E473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927" y="1412776"/>
            <a:ext cx="4176464" cy="3456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85870D-71EE-19C1-C75C-99F26A5D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38" y="1364556"/>
            <a:ext cx="5087863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04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CD4322B-FCB8-0C07-0776-492D84B342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188640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52736"/>
            <a:ext cx="3707904" cy="534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052736"/>
            <a:ext cx="4690164" cy="534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140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CD3C035-269B-B90A-1111-EE489B58D6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35" y="1196752"/>
            <a:ext cx="6044530" cy="528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73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F50F91A-772A-CDD4-7485-2178F744E5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124744"/>
            <a:ext cx="7848600" cy="523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277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05BCA6B-2F52-A540-C55A-8AB2A17585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30687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21" y="1234076"/>
            <a:ext cx="814915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745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0735890-43F0-2FB7-2EA8-289D3AD94E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28" y="1484784"/>
            <a:ext cx="7668344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17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C231B36-331D-289D-AB26-D5CFD6879C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104" y="1124744"/>
            <a:ext cx="5299795" cy="539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367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A154B89-8195-A458-1867-90ECA742B6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7FB7EE-63E4-2B59-DA3C-5CE3473E1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24744"/>
            <a:ext cx="8229600" cy="24482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B1E547-F2DC-48D7-9E3C-91132B450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524" y="3789040"/>
            <a:ext cx="856895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582F8B-C97D-230C-C2DF-DFBB5B1E1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7AD545-627F-A344-0707-13C70A34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72" y="548681"/>
            <a:ext cx="8676456" cy="56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4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D958E83-EB58-BF84-2C8D-747A301234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88A6EA-E5F8-2275-C5CA-60556D6D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28D35-3B3D-37C3-73D7-859CA1BCF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08" y="1700808"/>
            <a:ext cx="8028384" cy="42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8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BA89B7B-176C-15CE-FD86-C885CE75E2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C17825-E09E-E9B7-8132-275ADEF5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EBA52-748F-5B4C-7055-1CC54CAB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24744"/>
            <a:ext cx="8229600" cy="393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66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B3F38BA-C354-C179-900A-1B01D555F0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8C9465-C9A5-5AB4-5BBD-9B915211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1EF832-E37E-5F6A-C32D-B9EA9384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532" y="1633672"/>
            <a:ext cx="8424936" cy="35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89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699DAB1-5CDC-0EAC-FD62-179A68B7AA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5427CB-3DD0-4E97-6045-3697789C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C1D00-801B-EE3E-5183-81EA19E8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052736"/>
            <a:ext cx="8229600" cy="33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90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0B7D467-5F4B-99D1-9A19-BED75553A4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B95E2B-D422-82FE-BFB8-71748027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테스트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B94BC1-AA20-7A1C-0778-BC9F2E47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64" y="1052737"/>
            <a:ext cx="7020272" cy="51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29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CA81011-413E-440C-9832-73D7589800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71E3A4-FC74-9E35-B581-02C04D50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6F3CC-BD8F-DE68-509F-9C8298A7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980728"/>
            <a:ext cx="6886575" cy="1152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46F6A2-501E-6076-59B0-DC276291A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856" y="2204865"/>
            <a:ext cx="7000286" cy="16561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C8FEE8-0727-05EA-6589-5C212AB2A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475" y="3861050"/>
            <a:ext cx="6347048" cy="26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86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1812FDDE-D8C4-DCFA-14A8-4964B70E2D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E8EC6F-0931-95EB-EA34-DAF58946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100FFD-6FE4-B2F8-FC04-DA4A52A64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01" y="908721"/>
            <a:ext cx="7357998" cy="23732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BF6F00-2DD0-C508-E3A5-D094214B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20" y="3433914"/>
            <a:ext cx="6983760" cy="2947415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33707B1-2114-A752-A75D-BAB06E0D7AE3}"/>
              </a:ext>
            </a:extLst>
          </p:cNvPr>
          <p:cNvSpPr/>
          <p:nvPr/>
        </p:nvSpPr>
        <p:spPr>
          <a:xfrm>
            <a:off x="5879976" y="3138832"/>
            <a:ext cx="432048" cy="6510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98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8CDC4D4-23A8-1FB5-77F9-71D9724936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10064F-1610-0E70-D844-4A4E8AF2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2B876-60A2-F1C4-9AD8-E8E9E01A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4" y="2132856"/>
            <a:ext cx="8711952" cy="32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06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40D95FC-7E84-5651-5171-E524E3E77E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B9CF3E-E5B2-9773-81E3-F8ABEB31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1132F-50BC-6B0A-6BED-63DF6606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64" y="1182318"/>
            <a:ext cx="7991872" cy="22466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FA6007-0EAA-C1A2-83B4-AF1922763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064" y="3456137"/>
            <a:ext cx="7991872" cy="224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4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B4888EB-B03E-894F-6163-DB21769543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624802-9180-C372-C6B0-4B06C96A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F81F3-58C1-D50C-33A9-31E15720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376" y="1268760"/>
            <a:ext cx="8147248" cy="43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1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45A6AF-CB1F-F67E-9C3E-3ABFF93F69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36004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사용자 역할 정책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52" y="836712"/>
            <a:ext cx="4032448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6712"/>
            <a:ext cx="4860032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12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0038B8F-376F-F462-2E14-DA863F1087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5D027B-6F07-EC27-2FDD-5048ED3D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9B815-390B-FB08-5C6D-B1D4C7A1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64" y="1043738"/>
            <a:ext cx="8363272" cy="2403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152FE-D7C0-B1AA-127B-4D0D819D7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364" y="3861049"/>
            <a:ext cx="8363272" cy="24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6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2DA8D9A-6D49-00CB-B3CD-65108B1EF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9E82D0-47DE-88EE-6615-0ED85F78D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https </a:t>
            </a:r>
            <a:r>
              <a:rPr lang="ko-KR" altLang="en-US" dirty="0" err="1"/>
              <a:t>리다이렉션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58278B-0894-F205-819A-2D031FBD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44" y="1052737"/>
            <a:ext cx="7380312" cy="170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16943D-A7EB-176D-0B6D-BC9467087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16" y="2904006"/>
            <a:ext cx="7884368" cy="37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25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382F9C8-583D-ECEE-621C-59C8249D47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F6ECC1-685D-9C3A-1024-44B769F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Elastic Load Balancer(</a:t>
            </a:r>
            <a:r>
              <a:rPr lang="ko-KR" altLang="en-US" dirty="0"/>
              <a:t>외부</a:t>
            </a:r>
            <a:r>
              <a:rPr lang="en-US" altLang="ko-KR" dirty="0"/>
              <a:t>) </a:t>
            </a:r>
            <a:r>
              <a:rPr lang="ko-KR" altLang="en-US" dirty="0"/>
              <a:t>최종 리소스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D09C35-0F55-A3A0-D008-14E9230E4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74" y="1844824"/>
            <a:ext cx="8640452" cy="332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6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AB72807-ECC3-28D5-36EC-8919B5B733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60384E-FE1D-F6E4-0D3C-932E5CE4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Private Subnet</a:t>
            </a:r>
            <a:r>
              <a:rPr lang="ko-KR" altLang="en-US" dirty="0"/>
              <a:t> 접근하기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FD500-BB2B-47FF-21D2-127C23170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28" y="1124744"/>
            <a:ext cx="8639944" cy="1025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EFA45D-E9CD-A29F-1004-CDF36C681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3933056"/>
            <a:ext cx="8244408" cy="27182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0ACFE-912E-E0C0-CEDF-CEFF12BEC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838" y="2521213"/>
            <a:ext cx="8097788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26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A1D18BC-4EC5-D979-A265-AA8B3C1034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B0A981-608A-7BE7-BFBC-BF135A79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Private Subnet</a:t>
            </a:r>
            <a:r>
              <a:rPr lang="ko-KR" altLang="en-US" dirty="0"/>
              <a:t> 접근하기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C039E-8453-91FF-463F-FC066204E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564" y="1268760"/>
            <a:ext cx="7848872" cy="33843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246E15-8099-6E8A-C52C-AEB71273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788" y="4697042"/>
            <a:ext cx="8388424" cy="17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56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19DA8AE-004C-578A-A8E6-45C189BAD0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24145-B185-F636-9F09-138C7E98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Django </a:t>
            </a:r>
            <a:r>
              <a:rPr lang="ko-KR" altLang="en-US" dirty="0"/>
              <a:t>배치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84168-65E1-B6AF-D4F5-DBEA2F2FF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20" y="1541062"/>
            <a:ext cx="8527961" cy="16156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958C2E-B532-005D-FC76-1DB8430FD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020" y="3573016"/>
            <a:ext cx="85248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1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CD656A0-3620-9E8E-2829-511DA92680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CD662C-579E-24AF-417E-9EA5BAEF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/>
          <a:lstStyle/>
          <a:p>
            <a:r>
              <a:rPr lang="en-US" altLang="ko-KR" dirty="0"/>
              <a:t>Django </a:t>
            </a:r>
            <a:r>
              <a:rPr lang="ko-KR" altLang="en-US" dirty="0"/>
              <a:t>배치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DE3B48-0C05-E910-5EFC-F2682CFA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151" y="3779078"/>
            <a:ext cx="7889699" cy="26645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C12D5B-8E8C-AFF6-3A5E-2FE881D2B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174" y="1782778"/>
            <a:ext cx="805965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6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56846AE-E63E-BD39-85CD-5499A278ED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70E5C5-77FB-8372-C865-123E50AA4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Django </a:t>
            </a:r>
            <a:r>
              <a:rPr lang="ko-KR" altLang="en-US" dirty="0"/>
              <a:t>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F1E39D-18FC-F5F5-27ED-5A2CAD01C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12" y="980728"/>
            <a:ext cx="7956376" cy="27363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3F9AB9-4CE8-8619-3BC2-A913A76CD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132" y="3817616"/>
            <a:ext cx="6767736" cy="241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82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54C5CF0-072B-853F-C0D3-7F886AC283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E808BD-330B-ACAC-FAF2-6E51994C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Django </a:t>
            </a:r>
            <a:r>
              <a:rPr lang="ko-KR" altLang="en-US" dirty="0"/>
              <a:t>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69B487-98BD-E58A-7B88-D9FAE870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7" y="1124744"/>
            <a:ext cx="8172400" cy="19650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2579A-D64D-04E1-2FC6-88674EB5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041" y="3161816"/>
            <a:ext cx="7991872" cy="29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577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8A37597-E9F2-3248-EE94-9744000F99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AADEB8-2CAE-6F1A-24BF-96AFEC48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/>
          <a:lstStyle/>
          <a:p>
            <a:r>
              <a:rPr lang="en-US" altLang="ko-KR" dirty="0"/>
              <a:t>Django </a:t>
            </a:r>
            <a:r>
              <a:rPr lang="ko-KR" altLang="en-US" dirty="0"/>
              <a:t>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071753-1320-CE47-1225-C8A0F696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556793"/>
            <a:ext cx="8229600" cy="1452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37337F-31CF-25FB-643B-720DA715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3113538"/>
            <a:ext cx="8064896" cy="14708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A37767-CDD6-ED88-A000-51342F120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315" y="4688908"/>
            <a:ext cx="7677371" cy="17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5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568473-92E1-994C-6239-C924691FE1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 역할 할당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49" y="3068960"/>
            <a:ext cx="821690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4" y="908721"/>
            <a:ext cx="42862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34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E2A002C-D95C-C814-5DE0-BEB20FD7AB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8BCD52-02D7-6C22-C6E7-37D75A82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003456"/>
          </a:xfrm>
        </p:spPr>
        <p:txBody>
          <a:bodyPr/>
          <a:lstStyle/>
          <a:p>
            <a:r>
              <a:rPr lang="en-US" altLang="ko-KR" dirty="0"/>
              <a:t>Django </a:t>
            </a:r>
            <a:r>
              <a:rPr lang="ko-KR" altLang="en-US" dirty="0"/>
              <a:t>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4212FC-1592-1D57-60E3-397E485A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824" y="1417638"/>
            <a:ext cx="7740352" cy="22993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20C7BA-6906-A0B9-2CBC-4E4B745B4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060" y="3645024"/>
            <a:ext cx="8063880" cy="19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24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6D02069-F6C3-74E3-7CB5-4C9DBCBE43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1038D1-1C04-2DE2-EEDB-ECBA9B53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024"/>
            <a:ext cx="9905998" cy="1478570"/>
          </a:xfrm>
        </p:spPr>
        <p:txBody>
          <a:bodyPr/>
          <a:lstStyle/>
          <a:p>
            <a:r>
              <a:rPr lang="en-US" altLang="ko-KR" dirty="0"/>
              <a:t>Django </a:t>
            </a:r>
            <a:r>
              <a:rPr lang="ko-KR" altLang="en-US" dirty="0"/>
              <a:t>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478274-B389-1D76-85E3-18D77BC3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32" y="1537042"/>
            <a:ext cx="7596336" cy="1921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A138D-37DF-B56C-8CF9-6178301A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832" y="3584644"/>
            <a:ext cx="7596336" cy="30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01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A2BD987-AFC8-541C-078E-5C3F74F231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DBEE09-8401-16E5-F266-EB3F450C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64" y="1436101"/>
            <a:ext cx="7991872" cy="27978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439F7FE-2CC8-784D-3719-B67BBEDFC623}"/>
              </a:ext>
            </a:extLst>
          </p:cNvPr>
          <p:cNvSpPr txBox="1">
            <a:spLocks/>
          </p:cNvSpPr>
          <p:nvPr/>
        </p:nvSpPr>
        <p:spPr>
          <a:xfrm>
            <a:off x="1141413" y="1202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Django </a:t>
            </a:r>
            <a:r>
              <a:rPr lang="ko-KR" altLang="en-US" dirty="0"/>
              <a:t>배치</a:t>
            </a:r>
          </a:p>
        </p:txBody>
      </p:sp>
    </p:spTree>
    <p:extLst>
      <p:ext uri="{BB962C8B-B14F-4D97-AF65-F5344CB8AC3E}">
        <p14:creationId xmlns:p14="http://schemas.microsoft.com/office/powerpoint/2010/main" val="20640054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F5AE839-FD3B-0F8B-B5EB-F5DC8E101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7C00A2-E440-1242-3A60-E428E65F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358"/>
            <a:ext cx="9905998" cy="1478570"/>
          </a:xfrm>
        </p:spPr>
        <p:txBody>
          <a:bodyPr/>
          <a:lstStyle/>
          <a:p>
            <a:r>
              <a:rPr lang="en-US" altLang="ko-KR" dirty="0"/>
              <a:t>Django</a:t>
            </a:r>
            <a:r>
              <a:rPr lang="ko-KR" altLang="en-US" dirty="0"/>
              <a:t>와 </a:t>
            </a:r>
            <a:r>
              <a:rPr lang="en-US" altLang="ko-KR" dirty="0"/>
              <a:t>RDS</a:t>
            </a:r>
            <a:r>
              <a:rPr lang="ko-KR" altLang="en-US" dirty="0"/>
              <a:t>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8354F2-EB95-0156-08FD-B02290DEE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72" y="1384993"/>
            <a:ext cx="7847856" cy="1239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3880A-F0EA-85D2-80E4-A2CF1488B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2924944"/>
            <a:ext cx="771525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5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C489922-1309-8BF9-416A-984B1670A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B274A1-B67A-C168-4BD8-56088620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10"/>
            <a:ext cx="9905998" cy="1478570"/>
          </a:xfrm>
        </p:spPr>
        <p:txBody>
          <a:bodyPr/>
          <a:lstStyle/>
          <a:p>
            <a:r>
              <a:rPr lang="en-US" altLang="ko-KR" dirty="0"/>
              <a:t>Django</a:t>
            </a:r>
            <a:r>
              <a:rPr lang="ko-KR" altLang="en-US" dirty="0"/>
              <a:t>와 </a:t>
            </a:r>
            <a:r>
              <a:rPr lang="en-US" altLang="ko-KR" dirty="0"/>
              <a:t>RDS</a:t>
            </a:r>
            <a:r>
              <a:rPr lang="ko-KR" altLang="en-US" dirty="0"/>
              <a:t>연결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47C28-7C95-7197-DB90-F659331C4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872" y="3429001"/>
            <a:ext cx="8172400" cy="2773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1D4B32-9F9E-E017-38A0-9AF21153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1556792"/>
            <a:ext cx="84391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4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413F6E4-F405-E8E2-6BC1-6111AF7D63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36DA3E-DB33-59D7-76BC-A9115EA0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18"/>
            <a:ext cx="9905998" cy="1478570"/>
          </a:xfrm>
        </p:spPr>
        <p:txBody>
          <a:bodyPr/>
          <a:lstStyle/>
          <a:p>
            <a:r>
              <a:rPr lang="en-US" altLang="ko-KR" dirty="0"/>
              <a:t>Django</a:t>
            </a:r>
            <a:r>
              <a:rPr lang="ko-KR" altLang="en-US" dirty="0"/>
              <a:t>와 </a:t>
            </a:r>
            <a:r>
              <a:rPr lang="en-US" altLang="ko-KR" dirty="0"/>
              <a:t>RDS</a:t>
            </a:r>
            <a:r>
              <a:rPr lang="ko-KR" altLang="en-US" dirty="0"/>
              <a:t>연결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4B2749-2B46-2A78-3C36-5EB1C3C0E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40" y="1756590"/>
            <a:ext cx="7452320" cy="25922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37AB55-6CB9-95BA-7AF6-5E9BB7812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840" y="4348878"/>
            <a:ext cx="7452320" cy="22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31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24F82AF-006D-9357-D898-C10701D87B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623A35-1333-DBB8-18F3-277BAD3C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Django</a:t>
            </a:r>
            <a:r>
              <a:rPr lang="ko-KR" altLang="en-US" dirty="0"/>
              <a:t>와 </a:t>
            </a:r>
            <a:r>
              <a:rPr lang="en-US" altLang="ko-KR" dirty="0"/>
              <a:t>RDS</a:t>
            </a:r>
            <a:r>
              <a:rPr lang="ko-KR" altLang="en-US" dirty="0"/>
              <a:t>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60755-66A5-70CF-A908-4344FC55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20" y="1196753"/>
            <a:ext cx="7812360" cy="1906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645A72-33F9-AE16-7E91-8788D7368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906" y="3356993"/>
            <a:ext cx="390409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044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4CF2C216-0013-7E1B-EE4C-D27944FB32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7F87F8-5B81-BA69-8E26-6929EFA6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Django + </a:t>
            </a:r>
            <a:r>
              <a:rPr lang="en-US" altLang="ko-KR" dirty="0" err="1"/>
              <a:t>Gunicorn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D855D-F666-DA91-1DC0-CA54DA67D25E}"/>
              </a:ext>
            </a:extLst>
          </p:cNvPr>
          <p:cNvSpPr txBox="1"/>
          <p:nvPr/>
        </p:nvSpPr>
        <p:spPr>
          <a:xfrm>
            <a:off x="3424436" y="1048090"/>
            <a:ext cx="5839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was / </a:t>
            </a:r>
            <a:r>
              <a:rPr lang="en-US" altLang="ko-KR" dirty="0" err="1"/>
              <a:t>api</a:t>
            </a:r>
            <a:r>
              <a:rPr lang="ko-KR" altLang="en-US" dirty="0"/>
              <a:t> 서버에 </a:t>
            </a:r>
            <a:r>
              <a:rPr lang="en-US" altLang="ko-KR" dirty="0"/>
              <a:t>Django</a:t>
            </a:r>
            <a:r>
              <a:rPr lang="ko-KR" altLang="en-US" dirty="0"/>
              <a:t>와 호환되는 </a:t>
            </a:r>
            <a:r>
              <a:rPr lang="en-US" altLang="ko-KR" dirty="0" err="1"/>
              <a:t>Gunicorn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*</a:t>
            </a:r>
            <a:r>
              <a:rPr lang="en-US" altLang="ko-KR" dirty="0" err="1"/>
              <a:t>Gunicorn</a:t>
            </a:r>
            <a:r>
              <a:rPr lang="ko-KR" altLang="en-US" dirty="0"/>
              <a:t>은 </a:t>
            </a:r>
            <a:r>
              <a:rPr lang="en-US" altLang="ko-KR" dirty="0"/>
              <a:t>Python WSGI HTTP </a:t>
            </a:r>
            <a:r>
              <a:rPr lang="ko-KR" altLang="en-US" dirty="0"/>
              <a:t>서버로</a:t>
            </a:r>
            <a:r>
              <a:rPr lang="en-US" altLang="ko-KR" dirty="0"/>
              <a:t>, Django </a:t>
            </a:r>
            <a:r>
              <a:rPr lang="ko-KR" altLang="en-US" dirty="0"/>
              <a:t>애플리케이션을 프로덕션 환경에서 실행할 때 많이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FF789-DD08-B72D-9F72-3240BE04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728" y="1971421"/>
            <a:ext cx="8677275" cy="1895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943142-D360-38F5-8868-D23F28B33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64" y="4077072"/>
            <a:ext cx="8534400" cy="857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CBBBE5-01E5-41FD-B9CD-9B17A93D3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164" y="5050292"/>
            <a:ext cx="8534400" cy="153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98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0AF1F42-8545-BA92-5D88-27103F2C78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D5BB7-3068-6FDB-831F-98A282909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Django + </a:t>
            </a:r>
            <a:r>
              <a:rPr lang="en-US" altLang="ko-KR" dirty="0" err="1"/>
              <a:t>Gunicorn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DFDCD-25B4-3C17-3A3D-2FE7C4CA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48" y="4541190"/>
            <a:ext cx="8498210" cy="18950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F780A-4425-0B74-4124-A29DE98C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548" y="1058525"/>
            <a:ext cx="8136904" cy="17527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8571C6-5D66-BFE7-C254-C1F83674E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923" y="3033114"/>
            <a:ext cx="8498211" cy="12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A791DEF-84FF-1A70-4439-BBBBE7916E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27BBF8-01B3-668A-F50E-D7F120F67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687"/>
            <a:ext cx="9905998" cy="1478570"/>
          </a:xfrm>
        </p:spPr>
        <p:txBody>
          <a:bodyPr/>
          <a:lstStyle/>
          <a:p>
            <a:r>
              <a:rPr lang="en-US" altLang="ko-KR" dirty="0"/>
              <a:t>Django + </a:t>
            </a:r>
            <a:r>
              <a:rPr lang="en-US" altLang="ko-KR" dirty="0" err="1"/>
              <a:t>Gunicorn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C940E3-652A-035D-B02F-7DC9F246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776" y="1930489"/>
            <a:ext cx="8604448" cy="20709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69EE45-BDC1-E768-A1E6-9D5080404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76" y="4170176"/>
            <a:ext cx="8604448" cy="16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1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D68ED29-2F24-5381-BFF5-D0EE9F09CE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Virtual Private Cloud </a:t>
            </a:r>
            <a:r>
              <a:rPr lang="ko-KR" altLang="en-US" dirty="0"/>
              <a:t>설정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76" y="1268761"/>
            <a:ext cx="5832648" cy="530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3854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BD95481C-6813-7BF0-87BD-6B8C87478C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FD93ED-0C0D-44C2-E918-8DABAACE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altLang="ko-KR" dirty="0"/>
              <a:t>Django + </a:t>
            </a:r>
            <a:r>
              <a:rPr lang="en-US" altLang="ko-KR" dirty="0" err="1"/>
              <a:t>Gunicorn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630576-9F86-FAA2-0A0F-EBF71EE5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66" y="1566929"/>
            <a:ext cx="8574468" cy="15948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7957AA-C0C4-5637-1931-F445AB01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3362267"/>
            <a:ext cx="8352928" cy="32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495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47CE7A4-390A-6E6A-8FAF-82EA5DB9E7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22971B-2058-DA71-2664-F0D35187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altLang="ko-KR" dirty="0"/>
              <a:t>Django + </a:t>
            </a:r>
            <a:r>
              <a:rPr lang="en-US" altLang="ko-KR" dirty="0" err="1"/>
              <a:t>Gunicorn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14147C-A2D9-B4E2-6C69-B8232CA6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3"/>
            <a:ext cx="8229600" cy="32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399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81BCBF68-FBD0-E336-D381-DD7C483D92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C23995-6E1F-A86E-3C2D-813E7DB6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nginx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7246A-3080-C595-DEA0-4108481A37CA}"/>
              </a:ext>
            </a:extLst>
          </p:cNvPr>
          <p:cNvSpPr txBox="1"/>
          <p:nvPr/>
        </p:nvSpPr>
        <p:spPr>
          <a:xfrm>
            <a:off x="4655840" y="2276872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06B2D-097C-9180-9D03-183118916BEB}"/>
              </a:ext>
            </a:extLst>
          </p:cNvPr>
          <p:cNvSpPr txBox="1"/>
          <p:nvPr/>
        </p:nvSpPr>
        <p:spPr>
          <a:xfrm>
            <a:off x="1775170" y="1076544"/>
            <a:ext cx="8292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Nginx</a:t>
            </a:r>
            <a:r>
              <a:rPr lang="ko-KR" altLang="en-US" dirty="0"/>
              <a:t>는 클라이언트 요청을 받아 적절한 </a:t>
            </a:r>
            <a:r>
              <a:rPr lang="ko-KR" altLang="en-US" dirty="0" err="1"/>
              <a:t>백엔드</a:t>
            </a:r>
            <a:r>
              <a:rPr lang="ko-KR" altLang="en-US" dirty="0"/>
              <a:t> 서버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Gunicorn</a:t>
            </a:r>
            <a:r>
              <a:rPr lang="en-US" altLang="ko-KR" dirty="0"/>
              <a:t>)</a:t>
            </a:r>
            <a:r>
              <a:rPr lang="ko-KR" altLang="en-US" dirty="0"/>
              <a:t>로 전달합니다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</a:t>
            </a:r>
            <a:r>
              <a:rPr lang="ko-KR" altLang="en-US" dirty="0" err="1"/>
              <a:t>리버스프록시라고</a:t>
            </a:r>
            <a:r>
              <a:rPr lang="ko-KR" altLang="en-US" dirty="0"/>
              <a:t> 함</a:t>
            </a:r>
            <a:br>
              <a:rPr lang="en-US" altLang="ko-KR" dirty="0"/>
            </a:br>
            <a:r>
              <a:rPr lang="en-US" altLang="ko-KR" dirty="0"/>
              <a:t>Nginx</a:t>
            </a:r>
            <a:r>
              <a:rPr lang="ko-KR" altLang="en-US" dirty="0"/>
              <a:t>를 </a:t>
            </a:r>
            <a:r>
              <a:rPr lang="en-US" altLang="ko-KR" b="1" dirty="0"/>
              <a:t>Web Subnet</a:t>
            </a:r>
            <a:r>
              <a:rPr lang="ko-KR" altLang="en-US" dirty="0"/>
              <a:t>에 설치하는 이유는 주로 보안</a:t>
            </a:r>
            <a:r>
              <a:rPr lang="en-US" altLang="ko-KR" dirty="0"/>
              <a:t>, </a:t>
            </a:r>
            <a:r>
              <a:rPr lang="ko-KR" altLang="en-US" dirty="0"/>
              <a:t>네트워크 설계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그리고 트래픽 관리를 최적화하기 위함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F1BC1F-6CC8-996E-27E2-9F89CEBB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4" y="2780928"/>
            <a:ext cx="8711952" cy="28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028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B64EC3B-0CD3-4A79-D284-148B31E671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41A2F-9786-51A5-7BC5-35485F48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461" y="2759101"/>
            <a:ext cx="8687076" cy="3315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7CE9AC-48FC-8907-95FC-F3FD16DA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149" y="1649305"/>
            <a:ext cx="8721703" cy="111271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B8258C1-C9AE-60A5-7CF1-09718840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nginx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272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49276BA-0E0F-BC08-8BB1-2A305512BF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8DD7A-EEF5-AE43-4B2E-0783C8A2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64" y="1700808"/>
            <a:ext cx="7991872" cy="15121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73EAF7-6A8E-C97A-4FD4-23817EB7A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543" y="4005065"/>
            <a:ext cx="8460432" cy="169719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8530EE76-1EA6-C471-9BDA-864D0C6C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nginx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2181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EC93745-9311-10B3-5204-A535D4CA62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421E6F-0EA6-9B49-93EA-A620C045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01" y="1533526"/>
            <a:ext cx="7715250" cy="1895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E027B9-A34A-2E73-26D9-CB6778046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739" y="3717033"/>
            <a:ext cx="8943975" cy="296227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321F4B6-E0A9-6D67-1DCC-AC6068EC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nginx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856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559624B-95AC-510C-C86B-255D387604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A25547-728A-18C0-5B9B-BDAFC918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351" y="1133476"/>
            <a:ext cx="8547298" cy="2295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B86379-76A5-554D-94E6-FBC5EFA4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151" y="3573017"/>
            <a:ext cx="8475698" cy="233686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4DDBB48-A77B-D2FF-6AA4-B00E5F97083A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nginx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070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1850651-9DD1-C5E1-FB44-9835866950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F4BA5-37A1-CB93-9644-9DDEF34EE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92" y="1124744"/>
            <a:ext cx="8316416" cy="3312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A835D5-C985-26AC-D7C0-9CB82E257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299" y="4552072"/>
            <a:ext cx="8505402" cy="201581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ED87D3A-F984-25F4-DCB6-F1F758E6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nginx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6695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BA374AD-FF53-0B2D-D7BB-B8C3F5F761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EFA362-24F4-03DC-60CE-80D4E6D22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056" y="5013177"/>
            <a:ext cx="8135888" cy="11278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E4529F-BF56-5608-4D16-8B46A085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860" y="1484785"/>
            <a:ext cx="8578280" cy="1066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3DEFC5-5798-55E2-400D-D95566CC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060" y="2890081"/>
            <a:ext cx="8063880" cy="178474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1FDC4B0-DB40-3EFD-CF42-E4E74C35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nginx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064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1161EE9-59A4-CF0B-E378-DDED95D3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A7269-A51B-361A-79E5-DCD9A027E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816" y="1417639"/>
            <a:ext cx="7884368" cy="1763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363E8A-4CF0-F668-78D8-E6A8A9C45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3233250"/>
            <a:ext cx="6991350" cy="4762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0D4F132-BB92-E746-EB4C-A10B88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nginx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57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AFCA106-244C-7B78-47D6-10FFB93548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dirty="0"/>
              <a:t>Public / Private Subnet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6" y="1196752"/>
            <a:ext cx="832886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4501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BDBD11A-4E3A-5253-EC9A-87B1B4D84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006D7-381F-CE42-EF63-E47F3B19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1556792"/>
            <a:ext cx="5184576" cy="46531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235701C-6447-5E42-1318-089C2E48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nginx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3187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B026A9E-838A-D80E-A4CA-06AF9E89CE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DC0C3-2257-4D09-14DE-288B9669C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7343"/>
            <a:ext cx="9905998" cy="1478570"/>
          </a:xfrm>
        </p:spPr>
        <p:txBody>
          <a:bodyPr/>
          <a:lstStyle/>
          <a:p>
            <a:r>
              <a:rPr lang="en-US" altLang="ko-KR" dirty="0"/>
              <a:t>IntelliJ</a:t>
            </a:r>
            <a:r>
              <a:rPr lang="ko-KR" altLang="en-US" dirty="0"/>
              <a:t>에서 깃으로 </a:t>
            </a:r>
            <a:r>
              <a:rPr lang="en-US" altLang="ko-KR" dirty="0"/>
              <a:t>commit</a:t>
            </a:r>
            <a:r>
              <a:rPr lang="ko-KR" altLang="en-US" dirty="0"/>
              <a:t>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56B8C3-9D85-54B4-C254-A4C78635D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28" y="1484785"/>
            <a:ext cx="8639944" cy="1834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759CA2-11C7-1EDF-EE30-AAAB7F2C3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501465"/>
            <a:ext cx="1954560" cy="3075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58379-8966-BC9B-27F8-4248DCBFC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92" y="3561384"/>
            <a:ext cx="6314550" cy="29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66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2ECDC98-EB9E-5D2E-D639-35E809CB45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411D83-E7DE-EAAF-312C-A213E35C4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776" y="1556792"/>
            <a:ext cx="8604448" cy="1920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1B94B5-894C-1A12-C25D-E6E0EF858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26" y="3616770"/>
            <a:ext cx="8190148" cy="801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472050-1F95-D78B-2B67-82160795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130" y="4557202"/>
            <a:ext cx="8316416" cy="20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611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3D96558-5D9D-45D2-CEA4-C5AABBC68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C92762-DDCF-48EA-0EA0-0D37752B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40" y="1628801"/>
            <a:ext cx="8423920" cy="20842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552CD9-4881-7E64-791B-BB8B61EE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789040"/>
            <a:ext cx="8207896" cy="26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954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26662A4-FB60-3CF1-9292-69EA53B546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DDAEA9-3A85-E896-B7E7-C3D5E2C1B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20" y="1484785"/>
            <a:ext cx="7812360" cy="48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15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35E5F55-6F47-21FD-81C0-0340C126B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480EB2-3F9F-32E3-BC13-4E53EBA5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80" y="1456254"/>
            <a:ext cx="7703840" cy="20770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DFDB79-B3DD-F3F4-C368-CF7A2904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080" y="3789040"/>
            <a:ext cx="7703840" cy="8393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98D2A9-824E-A29C-6332-19EF18C34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032" y="4884078"/>
            <a:ext cx="8567936" cy="15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621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79818E8-F36D-55CF-A2B0-5FD546F22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D4511-2792-967B-A153-CDE9F744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24" y="2924945"/>
            <a:ext cx="8711952" cy="1682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E766B5-5765-3B99-4D08-91FB3923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68" y="1844825"/>
            <a:ext cx="7600950" cy="962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937904-53B1-9252-3895-402EF1CF6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776" y="4790422"/>
            <a:ext cx="8604448" cy="17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5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317F00-499E-8497-9466-9CC0107786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E59D23-6A29-DC4C-91A7-72136EAD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5335"/>
            <a:ext cx="9905998" cy="1478570"/>
          </a:xfrm>
        </p:spPr>
        <p:txBody>
          <a:bodyPr/>
          <a:lstStyle/>
          <a:p>
            <a:r>
              <a:rPr lang="ko-KR" altLang="en-US" dirty="0"/>
              <a:t>오류 </a:t>
            </a:r>
            <a:r>
              <a:rPr lang="ko-KR" altLang="en-US" dirty="0" err="1"/>
              <a:t>수정중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67F43-DCC9-62F2-1B2D-699EB43C8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789041"/>
            <a:ext cx="8572500" cy="1400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B17876-7AA3-7786-2BC6-B88B24A3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1" y="2204865"/>
            <a:ext cx="75914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29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A05F201-114B-094A-AFBE-C95FE20322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F898E1-B963-3F66-5D25-04D42499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0CD094-F2D1-88D4-9A98-087CC667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776" y="2060849"/>
            <a:ext cx="8604448" cy="10270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8C34C-E238-A41A-E5DC-E504322C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76" y="3356993"/>
            <a:ext cx="8604448" cy="19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08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E3532FB-452B-47F5-97B0-107201499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8EC1A9-E4E4-B174-4985-10416F12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9B9AA7-A4B1-FDC6-7F7C-59BE6CAD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500" y="1700808"/>
            <a:ext cx="810039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5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회로</Template>
  <TotalTime>2556</TotalTime>
  <Words>3587</Words>
  <Application>Microsoft Office PowerPoint</Application>
  <PresentationFormat>와이드스크린</PresentationFormat>
  <Paragraphs>815</Paragraphs>
  <Slides>206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206</vt:i4>
      </vt:variant>
    </vt:vector>
  </HeadingPairs>
  <TitlesOfParts>
    <vt:vector size="212" baseType="lpstr">
      <vt:lpstr>굴림체</vt:lpstr>
      <vt:lpstr>Arial</vt:lpstr>
      <vt:lpstr>Poppins</vt:lpstr>
      <vt:lpstr>Poppins Bold</vt:lpstr>
      <vt:lpstr>Tw Cen MT</vt:lpstr>
      <vt:lpstr>회로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역할 정책</vt:lpstr>
      <vt:lpstr>사용자 역할 할당</vt:lpstr>
      <vt:lpstr>Virtual Private Cloud 설정</vt:lpstr>
      <vt:lpstr>Public / Private Subnet</vt:lpstr>
      <vt:lpstr>키페어 생성</vt:lpstr>
      <vt:lpstr>WEB Server(Public)</vt:lpstr>
      <vt:lpstr>WAS, API Server(Private)</vt:lpstr>
      <vt:lpstr>DB Server(Private)</vt:lpstr>
      <vt:lpstr>보안그룹 설정(WEB)</vt:lpstr>
      <vt:lpstr>보안그룹 설정(WAS, API)</vt:lpstr>
      <vt:lpstr>보안그룹 설정(DB)</vt:lpstr>
      <vt:lpstr>Internet Gateway 생성</vt:lpstr>
      <vt:lpstr>Internet Gateway 설정</vt:lpstr>
      <vt:lpstr>Internet Gateway 설정</vt:lpstr>
      <vt:lpstr>Internet Gateway 설정</vt:lpstr>
      <vt:lpstr>라우팅 테이블 편집</vt:lpstr>
      <vt:lpstr>라우팅 테이블 편집</vt:lpstr>
      <vt:lpstr>라우팅 테이블 편집</vt:lpstr>
      <vt:lpstr>Route 53</vt:lpstr>
      <vt:lpstr>Route 53</vt:lpstr>
      <vt:lpstr>ACM(SSL/TLS) 설정</vt:lpstr>
      <vt:lpstr>ACM(SSL/TLS) 설정</vt:lpstr>
      <vt:lpstr>WAF 설정</vt:lpstr>
      <vt:lpstr>RDS 생성</vt:lpstr>
      <vt:lpstr>RDS 생성</vt:lpstr>
      <vt:lpstr>RDS 생성</vt:lpstr>
      <vt:lpstr>RDS 생성</vt:lpstr>
      <vt:lpstr>RDS 생성</vt:lpstr>
      <vt:lpstr>RDS 생성</vt:lpstr>
      <vt:lpstr>RDS 생성</vt:lpstr>
      <vt:lpstr>RDS 파라미터 그룹</vt:lpstr>
      <vt:lpstr>RDS 파라미터 그룹</vt:lpstr>
      <vt:lpstr>RDS 파라미터 그룹</vt:lpstr>
      <vt:lpstr>RDS 파라미터 그룹</vt:lpstr>
      <vt:lpstr>RDS – mysql 연동</vt:lpstr>
      <vt:lpstr>RDS – mysql 연동</vt:lpstr>
      <vt:lpstr>RDS – mysql 연동</vt:lpstr>
      <vt:lpstr>Elastic Load Balancer(외부) 생성</vt:lpstr>
      <vt:lpstr>Elastic Load Balancer(외부) 생성</vt:lpstr>
      <vt:lpstr>Elastic Load Balancer(외부) 생성</vt:lpstr>
      <vt:lpstr>Elastic Load Balancer(외부) 생성</vt:lpstr>
      <vt:lpstr>Elastic Load Balancer(외부) 생성</vt:lpstr>
      <vt:lpstr>Elastic Load Balancer(외부) 생성</vt:lpstr>
      <vt:lpstr>Elastic Load Balancer(외부) 생성</vt:lpstr>
      <vt:lpstr>Elastic Load Balancer(외부) 생성</vt:lpstr>
      <vt:lpstr>Elastic Load Balancer(외부) 생성</vt:lpstr>
      <vt:lpstr>Elastic Load Balancer(외부) 테스트</vt:lpstr>
      <vt:lpstr>Elastic Load Balancer(외부) 테스트</vt:lpstr>
      <vt:lpstr>Elastic Load Balancer(외부) 테스트</vt:lpstr>
      <vt:lpstr>Elastic Load Balancer(외부) 테스트</vt:lpstr>
      <vt:lpstr>Elastic Load Balancer(외부) 테스트</vt:lpstr>
      <vt:lpstr>Elastic Load Balancer(외부) 테스트</vt:lpstr>
      <vt:lpstr>Elastic Load Balancer(외부) 테스트</vt:lpstr>
      <vt:lpstr>Elastic Load Balancer(외부) 테스트</vt:lpstr>
      <vt:lpstr>Elastic Load Balancer(외부) 테스트</vt:lpstr>
      <vt:lpstr>https 리다이렉션</vt:lpstr>
      <vt:lpstr>Elastic Load Balancer(외부) 최종 리소스</vt:lpstr>
      <vt:lpstr>Private Subnet 접근하기</vt:lpstr>
      <vt:lpstr>Private Subnet 접근하기</vt:lpstr>
      <vt:lpstr>Django 배치</vt:lpstr>
      <vt:lpstr>Django 배치</vt:lpstr>
      <vt:lpstr>Django 배치</vt:lpstr>
      <vt:lpstr>Django 배치</vt:lpstr>
      <vt:lpstr>Django 배치</vt:lpstr>
      <vt:lpstr>Django 배치</vt:lpstr>
      <vt:lpstr>Django 배치</vt:lpstr>
      <vt:lpstr>PowerPoint 프레젠테이션</vt:lpstr>
      <vt:lpstr>Django와 RDS연결</vt:lpstr>
      <vt:lpstr>Django와 RDS연결</vt:lpstr>
      <vt:lpstr>Django와 RDS연결</vt:lpstr>
      <vt:lpstr>Django와 RDS연결</vt:lpstr>
      <vt:lpstr>Django + Gunicorn</vt:lpstr>
      <vt:lpstr>Django + Gunicorn</vt:lpstr>
      <vt:lpstr>Django + Gunicorn</vt:lpstr>
      <vt:lpstr>Django + Gunicorn</vt:lpstr>
      <vt:lpstr>Django + Gunicorn</vt:lpstr>
      <vt:lpstr>nginx</vt:lpstr>
      <vt:lpstr>nginx</vt:lpstr>
      <vt:lpstr>nginx</vt:lpstr>
      <vt:lpstr>nginx</vt:lpstr>
      <vt:lpstr>PowerPoint 프레젠테이션</vt:lpstr>
      <vt:lpstr>nginx</vt:lpstr>
      <vt:lpstr>nginx</vt:lpstr>
      <vt:lpstr>nginx</vt:lpstr>
      <vt:lpstr>nginx</vt:lpstr>
      <vt:lpstr>IntelliJ에서 깃으로 commit하기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오류 수정중</vt:lpstr>
      <vt:lpstr>PowerPoint 프레젠테이션</vt:lpstr>
      <vt:lpstr>PowerPoint 프레젠테이션</vt:lpstr>
      <vt:lpstr>Framework + nginx</vt:lpstr>
      <vt:lpstr>PowerPoint 프레젠테이션</vt:lpstr>
      <vt:lpstr>백엔드(WAS/API)</vt:lpstr>
      <vt:lpstr>PowerPoint 프레젠테이션</vt:lpstr>
      <vt:lpstr>PowerPoint 프레젠테이션</vt:lpstr>
      <vt:lpstr>PowerPoint 프레젠테이션</vt:lpstr>
      <vt:lpstr>PowerPoint 프레젠테이션</vt:lpstr>
      <vt:lpstr>Django, java 가상환경 실행 시마다 자동시작</vt:lpstr>
      <vt:lpstr>PowerPoint 프레젠테이션</vt:lpstr>
      <vt:lpstr>AI(WAS/API)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프론트엔드(WEB)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NAT 게이트웨이</vt:lpstr>
      <vt:lpstr>NAT 게이트웨이</vt:lpstr>
      <vt:lpstr>NAT 게이트웨이</vt:lpstr>
      <vt:lpstr>Auto Scaling 그룹</vt:lpstr>
      <vt:lpstr>Auto Scaling(템플릿 생성)</vt:lpstr>
      <vt:lpstr>Auto Scaling(템플릿 생성)</vt:lpstr>
      <vt:lpstr>Auto Scaling(템플릿 생성)</vt:lpstr>
      <vt:lpstr>Auto Scaling</vt:lpstr>
      <vt:lpstr>Auto Scaling</vt:lpstr>
      <vt:lpstr>Auto Scaling</vt:lpstr>
      <vt:lpstr>Auto Scaling</vt:lpstr>
      <vt:lpstr>Auto Scaling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settings.py     #1</vt:lpstr>
      <vt:lpstr>PowerPoint 프레젠테이션</vt:lpstr>
      <vt:lpstr>urls.py</vt:lpstr>
      <vt:lpstr>PowerPoint 프레젠테이션</vt:lpstr>
      <vt:lpstr>views.py       #1</vt:lpstr>
      <vt:lpstr>views.py       #2</vt:lpstr>
      <vt:lpstr>sql_templates.py</vt:lpstr>
      <vt:lpstr>urls.py</vt:lpstr>
      <vt:lpstr>PowerPoint 프레젠테이션</vt:lpstr>
      <vt:lpstr>views.py       #1</vt:lpstr>
      <vt:lpstr>views.py       #2</vt:lpstr>
      <vt:lpstr>urls.py</vt:lpstr>
      <vt:lpstr>PowerPoint 프레젠테이션</vt:lpstr>
      <vt:lpstr>PowerPoint 프레젠테이션</vt:lpstr>
      <vt:lpstr>PowerPoint 프레젠테이션</vt:lpstr>
      <vt:lpstr>views.py       #1</vt:lpstr>
      <vt:lpstr>PowerPoint 프레젠테이션</vt:lpstr>
      <vt:lpstr>chatbot_chat.py   #1</vt:lpstr>
      <vt:lpstr>chatbot_chat.py   #2</vt:lpstr>
      <vt:lpstr>PowerPoint 프레젠테이션</vt:lpstr>
      <vt:lpstr>models.py</vt:lpstr>
      <vt:lpstr>travel_tags.py</vt:lpstr>
      <vt:lpstr>middleware.py</vt:lpstr>
      <vt:lpstr>urls.py</vt:lpstr>
      <vt:lpstr>PowerPoint 프레젠테이션</vt:lpstr>
      <vt:lpstr>PowerPoint 프레젠테이션</vt:lpstr>
      <vt:lpstr>PowerPoint 프레젠테이션</vt:lpstr>
      <vt:lpstr>PowerPoint 프레젠테이션</vt:lpstr>
      <vt:lpstr>views.py       #1</vt:lpstr>
      <vt:lpstr>views.py       #2</vt:lpstr>
      <vt:lpstr>views.py       #3</vt:lpstr>
      <vt:lpstr>urls.py</vt:lpstr>
      <vt:lpstr>PowerPoint 프레젠테이션</vt:lpstr>
      <vt:lpstr>PowerPoint 프레젠테이션</vt:lpstr>
      <vt:lpstr>PowerPoint 프레젠테이션</vt:lpstr>
      <vt:lpstr>RDS 파라미터 그룹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유찬</dc:creator>
  <cp:lastModifiedBy>이상록</cp:lastModifiedBy>
  <cp:revision>262</cp:revision>
  <dcterms:created xsi:type="dcterms:W3CDTF">2024-12-02T04:24:16Z</dcterms:created>
  <dcterms:modified xsi:type="dcterms:W3CDTF">2024-12-12T00:55:59Z</dcterms:modified>
</cp:coreProperties>
</file>